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452" r:id="rId2"/>
    <p:sldId id="484" r:id="rId3"/>
    <p:sldId id="364" r:id="rId4"/>
    <p:sldId id="427" r:id="rId5"/>
    <p:sldId id="433" r:id="rId6"/>
    <p:sldId id="428" r:id="rId7"/>
    <p:sldId id="363" r:id="rId8"/>
    <p:sldId id="476" r:id="rId9"/>
    <p:sldId id="434" r:id="rId10"/>
    <p:sldId id="478" r:id="rId11"/>
    <p:sldId id="481" r:id="rId12"/>
    <p:sldId id="479" r:id="rId13"/>
    <p:sldId id="482" r:id="rId14"/>
    <p:sldId id="480" r:id="rId15"/>
    <p:sldId id="477" r:id="rId16"/>
    <p:sldId id="483" r:id="rId17"/>
    <p:sldId id="299" r:id="rId18"/>
  </p:sldIdLst>
  <p:sldSz cx="12192000" cy="6858000"/>
  <p:notesSz cx="6858000" cy="9144000"/>
  <p:embeddedFontLst>
    <p:embeddedFont>
      <p:font typeface="Aptos Narrow" panose="020B000402020202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Publico Roman" panose="02000603080000020004"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2CADBAAE-27A7-3840-BEBC-771A8BBF32F5}">
          <p14:sldIdLst>
            <p14:sldId id="452"/>
            <p14:sldId id="484"/>
          </p14:sldIdLst>
        </p14:section>
        <p14:section name="Statement" id="{BCF74B43-A844-2C4B-A9A4-3E83E1719B74}">
          <p14:sldIdLst>
            <p14:sldId id="364"/>
          </p14:sldIdLst>
        </p14:section>
        <p14:section name="Image slides" id="{21583903-D977-A845-892C-D602A59474F8}">
          <p14:sldIdLst>
            <p14:sldId id="427"/>
            <p14:sldId id="433"/>
            <p14:sldId id="428"/>
            <p14:sldId id="363"/>
            <p14:sldId id="476"/>
          </p14:sldIdLst>
        </p14:section>
        <p14:section name="Call outs" id="{461E3574-75D5-4B1A-AC89-3FE0690365EE}">
          <p14:sldIdLst>
            <p14:sldId id="434"/>
            <p14:sldId id="478"/>
            <p14:sldId id="481"/>
            <p14:sldId id="479"/>
            <p14:sldId id="482"/>
            <p14:sldId id="480"/>
            <p14:sldId id="477"/>
            <p14:sldId id="483"/>
          </p14:sldIdLst>
        </p14:section>
        <p14:section name="End slides" id="{4B817AE3-A453-4847-A13B-E06145C711BF}">
          <p14:sldIdLst>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99" autoAdjust="0"/>
    <p:restoredTop sz="96312" autoAdjust="0"/>
  </p:normalViewPr>
  <p:slideViewPr>
    <p:cSldViewPr snapToGrid="0" showGuides="1">
      <p:cViewPr varScale="1">
        <p:scale>
          <a:sx n="149" d="100"/>
          <a:sy n="149" d="100"/>
        </p:scale>
        <p:origin x="3462" y="12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Lato" panose="020F0502020204030203"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Lato" panose="020F0502020204030203" pitchFamily="34" charset="0"/>
              </a:defRPr>
            </a:lvl1pPr>
          </a:lstStyle>
          <a:p>
            <a:fld id="{DD0BD18C-B23A-4BBB-B994-4AF6F0C5AD39}" type="datetimeFigureOut">
              <a:rPr lang="en-GB" smtClean="0"/>
              <a:pPr/>
              <a:t>05/05/2026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Lato" panose="020F0502020204030203"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Lato" panose="020F0502020204030203" pitchFamily="34" charset="0"/>
              </a:defRPr>
            </a:lvl1pPr>
          </a:lstStyle>
          <a:p>
            <a:fld id="{A2C60B6C-1537-4558-BB31-308975AB1CE8}" type="slidenum">
              <a:rPr lang="en-GB" smtClean="0"/>
              <a:pPr/>
              <a:t>‹#›</a:t>
            </a:fld>
            <a:endParaRPr lang="en-GB" dirty="0"/>
          </a:p>
        </p:txBody>
      </p:sp>
    </p:spTree>
    <p:extLst>
      <p:ext uri="{BB962C8B-B14F-4D97-AF65-F5344CB8AC3E}">
        <p14:creationId xmlns:p14="http://schemas.microsoft.com/office/powerpoint/2010/main" val="3176588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ato" panose="020F0502020204030203" pitchFamily="34" charset="0"/>
        <a:ea typeface="+mn-ea"/>
        <a:cs typeface="+mn-cs"/>
      </a:defRPr>
    </a:lvl1pPr>
    <a:lvl2pPr marL="457200" algn="l" defTabSz="914400" rtl="0" eaLnBrk="1" latinLnBrk="0" hangingPunct="1">
      <a:defRPr sz="1200" kern="1200">
        <a:solidFill>
          <a:schemeClr val="tx1"/>
        </a:solidFill>
        <a:latin typeface="Lato" panose="020F0502020204030203" pitchFamily="34" charset="0"/>
        <a:ea typeface="+mn-ea"/>
        <a:cs typeface="+mn-cs"/>
      </a:defRPr>
    </a:lvl2pPr>
    <a:lvl3pPr marL="914400" algn="l" defTabSz="914400" rtl="0" eaLnBrk="1" latinLnBrk="0" hangingPunct="1">
      <a:defRPr sz="1200" kern="1200">
        <a:solidFill>
          <a:schemeClr val="tx1"/>
        </a:solidFill>
        <a:latin typeface="Lato" panose="020F0502020204030203" pitchFamily="34" charset="0"/>
        <a:ea typeface="+mn-ea"/>
        <a:cs typeface="+mn-cs"/>
      </a:defRPr>
    </a:lvl3pPr>
    <a:lvl4pPr marL="1371600" algn="l" defTabSz="914400" rtl="0" eaLnBrk="1" latinLnBrk="0" hangingPunct="1">
      <a:defRPr sz="1200" kern="1200">
        <a:solidFill>
          <a:schemeClr val="tx1"/>
        </a:solidFill>
        <a:latin typeface="Lato" panose="020F0502020204030203" pitchFamily="34" charset="0"/>
        <a:ea typeface="+mn-ea"/>
        <a:cs typeface="+mn-cs"/>
      </a:defRPr>
    </a:lvl4pPr>
    <a:lvl5pPr marL="1828800" algn="l" defTabSz="914400" rtl="0" eaLnBrk="1" latinLnBrk="0" hangingPunct="1">
      <a:defRPr sz="120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C60B6C-1537-4558-BB31-308975AB1CE8}" type="slidenum">
              <a:rPr lang="en-GB" smtClean="0"/>
              <a:pPr/>
              <a:t>6</a:t>
            </a:fld>
            <a:endParaRPr lang="en-GB" dirty="0"/>
          </a:p>
        </p:txBody>
      </p:sp>
    </p:spTree>
    <p:extLst>
      <p:ext uri="{BB962C8B-B14F-4D97-AF65-F5344CB8AC3E}">
        <p14:creationId xmlns:p14="http://schemas.microsoft.com/office/powerpoint/2010/main" val="115850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E6C369-5105-4F0D-A070-BEFF71BDE502}" type="slidenum">
              <a:rPr lang="haw-US" smtClean="0"/>
              <a:t>17</a:t>
            </a:fld>
            <a:endParaRPr lang="haw-US"/>
          </a:p>
        </p:txBody>
      </p:sp>
    </p:spTree>
    <p:extLst>
      <p:ext uri="{BB962C8B-B14F-4D97-AF65-F5344CB8AC3E}">
        <p14:creationId xmlns:p14="http://schemas.microsoft.com/office/powerpoint/2010/main" val="903268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6.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2">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33489468-DAD5-66B5-4DE4-96523BCBDF3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14667407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5">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3C5972F2-1BCC-D43C-3733-F3FA24E0CE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82791149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6">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ysClr val="windowText" lastClr="000000"/>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ysClr val="windowText" lastClr="000000"/>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A33BC235-07F8-027A-7D91-77161E9185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09593678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7">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014549F1-C45A-A758-9865-7D7C5B1B7E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58269548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0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C7442E-0A99-BEFB-7CA0-FE8DF9578972}"/>
              </a:ext>
            </a:extLst>
          </p:cNvPr>
          <p:cNvSpPr>
            <a:spLocks noGrp="1"/>
          </p:cNvSpPr>
          <p:nvPr>
            <p:ph idx="1"/>
          </p:nvPr>
        </p:nvSpPr>
        <p:spPr>
          <a:xfrm>
            <a:off x="390525" y="1773237"/>
            <a:ext cx="11450638" cy="4486275"/>
          </a:xfrm>
          <a:prstGeom prst="rect">
            <a:avLst/>
          </a:prstGeom>
        </p:spPr>
        <p:txBody>
          <a:bodyPr/>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B638E0D2-6DEC-70FC-B484-25D4DCEB4F05}"/>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Title 1">
            <a:extLst>
              <a:ext uri="{FF2B5EF4-FFF2-40B4-BE49-F238E27FC236}">
                <a16:creationId xmlns:a16="http://schemas.microsoft.com/office/drawing/2014/main" id="{BD5D6B95-D01E-99AC-C53D-95FBA138985C}"/>
              </a:ext>
            </a:extLst>
          </p:cNvPr>
          <p:cNvSpPr>
            <a:spLocks noGrp="1"/>
          </p:cNvSpPr>
          <p:nvPr>
            <p:ph type="title"/>
          </p:nvPr>
        </p:nvSpPr>
        <p:spPr/>
        <p:txBody>
          <a:bodyPr/>
          <a:lstStyle>
            <a:lvl1pPr algn="ctr">
              <a:defRPr b="0" i="0">
                <a:latin typeface="Publico Roman" panose="02000603080000020004" pitchFamily="2" charset="77"/>
              </a:defRPr>
            </a:lvl1pPr>
          </a:lstStyle>
          <a:p>
            <a:r>
              <a:rPr lang="en-GB" dirty="0"/>
              <a:t>Click to edit Master title style</a:t>
            </a:r>
          </a:p>
        </p:txBody>
      </p:sp>
      <p:sp>
        <p:nvSpPr>
          <p:cNvPr id="4" name="Footer Placeholder 3">
            <a:extLst>
              <a:ext uri="{FF2B5EF4-FFF2-40B4-BE49-F238E27FC236}">
                <a16:creationId xmlns:a16="http://schemas.microsoft.com/office/drawing/2014/main" id="{E1374C65-CE91-D496-338B-B81B65EFB96A}"/>
              </a:ext>
            </a:extLst>
          </p:cNvPr>
          <p:cNvSpPr>
            <a:spLocks noGrp="1"/>
          </p:cNvSpPr>
          <p:nvPr>
            <p:ph type="ftr" sz="quarter" idx="15"/>
          </p:nvPr>
        </p:nvSpPr>
        <p:spPr/>
        <p:txBody>
          <a:bodyPr/>
          <a:lstStyle/>
          <a:p>
            <a:r>
              <a:rPr lang="en-US"/>
              <a:t>Presentation title | Year | © Chubb 2025. All rights reserved.</a:t>
            </a:r>
            <a:endParaRPr lang="en-US" dirty="0"/>
          </a:p>
        </p:txBody>
      </p:sp>
      <p:sp>
        <p:nvSpPr>
          <p:cNvPr id="8" name="Slide Number Placeholder 7">
            <a:extLst>
              <a:ext uri="{FF2B5EF4-FFF2-40B4-BE49-F238E27FC236}">
                <a16:creationId xmlns:a16="http://schemas.microsoft.com/office/drawing/2014/main" id="{8E2DFA5B-45D4-3533-99C5-447D589891D6}"/>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6742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reserve="1" userDrawn="1">
  <p:cSld name="CONTENT + STATEMENT 01">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dirty="0"/>
              <a:t>Short form text goes </a:t>
            </a:r>
            <a:br>
              <a:rPr lang="en-GB" dirty="0"/>
            </a:br>
            <a:r>
              <a:rPr lang="en-GB" dirty="0"/>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a:t>Presentation title | Year | © Chubb 2025. All rights reserved.</a:t>
            </a:r>
            <a:endParaRPr lang="en-US" dirty="0"/>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dirty="0"/>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Tree>
    <p:extLst>
      <p:ext uri="{BB962C8B-B14F-4D97-AF65-F5344CB8AC3E}">
        <p14:creationId xmlns:p14="http://schemas.microsoft.com/office/powerpoint/2010/main" val="2611049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reserve="1" userDrawn="1">
  <p:cSld name="CONTENT + STATEMENT 02">
    <p:bg>
      <p:bgPr>
        <a:solidFill>
          <a:srgbClr val="F2F2F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AB3F23-22B0-9CCB-A62A-1842030DE9CE}"/>
              </a:ext>
            </a:extLst>
          </p:cNvPr>
          <p:cNvSpPr>
            <a:spLocks noGrp="1"/>
          </p:cNvSpPr>
          <p:nvPr>
            <p:ph type="body" sz="quarter" idx="16" hasCustomPrompt="1"/>
          </p:nvPr>
        </p:nvSpPr>
        <p:spPr>
          <a:xfrm>
            <a:off x="6594231" y="1773239"/>
            <a:ext cx="5246932" cy="4486274"/>
          </a:xfrm>
          <a:prstGeom prst="rect">
            <a:avLst/>
          </a:prstGeom>
        </p:spPr>
        <p:txBody>
          <a:bodyPr anchor="t">
            <a:normAutofit/>
          </a:bodyPr>
          <a:lstStyle>
            <a:lvl1pPr algn="l">
              <a:lnSpc>
                <a:spcPct val="100000"/>
              </a:lnSpc>
              <a:spcBef>
                <a:spcPts val="0"/>
              </a:spcBef>
              <a:spcAft>
                <a:spcPts val="0"/>
              </a:spcAft>
              <a:defRPr sz="3200" b="0" i="0">
                <a:solidFill>
                  <a:srgbClr val="4D4D4D"/>
                </a:solidFill>
                <a:latin typeface="Publico Roman" panose="02000603080000020004" pitchFamily="2" charset="77"/>
              </a:defRPr>
            </a:lvl1pPr>
          </a:lstStyle>
          <a:p>
            <a:pPr lvl="0"/>
            <a:r>
              <a:rPr lang="en-GB" dirty="0"/>
              <a:t>Short form text goes </a:t>
            </a:r>
            <a:br>
              <a:rPr lang="en-GB" dirty="0"/>
            </a:br>
            <a:r>
              <a:rPr lang="en-GB" dirty="0"/>
              <a:t>here. Interesting, inspiring, relevant to slide. Keep it short and sweet.</a:t>
            </a:r>
          </a:p>
        </p:txBody>
      </p:sp>
      <p:sp>
        <p:nvSpPr>
          <p:cNvPr id="8" name="TextBox 7">
            <a:extLst>
              <a:ext uri="{FF2B5EF4-FFF2-40B4-BE49-F238E27FC236}">
                <a16:creationId xmlns:a16="http://schemas.microsoft.com/office/drawing/2014/main" id="{200CC7BE-AD11-D79E-7760-E63BC4D507E4}"/>
              </a:ext>
            </a:extLst>
          </p:cNvPr>
          <p:cNvSpPr txBox="1"/>
          <p:nvPr userDrawn="1"/>
        </p:nvSpPr>
        <p:spPr>
          <a:xfrm>
            <a:off x="11425727" y="1375873"/>
            <a:ext cx="0" cy="0"/>
          </a:xfrm>
          <a:prstGeom prst="rect">
            <a:avLst/>
          </a:prstGeom>
          <a:noFill/>
        </p:spPr>
        <p:txBody>
          <a:bodyPr wrap="none" lIns="0" tIns="0" rIns="0" bIns="0" rtlCol="0">
            <a:noAutofit/>
          </a:bodyPr>
          <a:lstStyle/>
          <a:p>
            <a:endParaRPr lang="en-US" sz="1400" dirty="0"/>
          </a:p>
        </p:txBody>
      </p:sp>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12" name="Content Placeholder 2">
            <a:extLst>
              <a:ext uri="{FF2B5EF4-FFF2-40B4-BE49-F238E27FC236}">
                <a16:creationId xmlns:a16="http://schemas.microsoft.com/office/drawing/2014/main" id="{3C601237-53FB-0C89-6CB2-CF0C78943DF0}"/>
              </a:ext>
            </a:extLst>
          </p:cNvPr>
          <p:cNvSpPr>
            <a:spLocks noGrp="1"/>
          </p:cNvSpPr>
          <p:nvPr>
            <p:ph idx="1"/>
          </p:nvPr>
        </p:nvSpPr>
        <p:spPr>
          <a:xfrm>
            <a:off x="390525" y="1773239"/>
            <a:ext cx="5705475" cy="4486274"/>
          </a:xfr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Footer Placeholder 18">
            <a:extLst>
              <a:ext uri="{FF2B5EF4-FFF2-40B4-BE49-F238E27FC236}">
                <a16:creationId xmlns:a16="http://schemas.microsoft.com/office/drawing/2014/main" id="{00793ACF-6D87-4730-55B8-54F474139551}"/>
              </a:ext>
            </a:extLst>
          </p:cNvPr>
          <p:cNvSpPr>
            <a:spLocks noGrp="1"/>
          </p:cNvSpPr>
          <p:nvPr>
            <p:ph type="ftr" sz="quarter" idx="17"/>
          </p:nvPr>
        </p:nvSpPr>
        <p:spPr/>
        <p:txBody>
          <a:bodyPr/>
          <a:lstStyle/>
          <a:p>
            <a:r>
              <a:rPr lang="en-US"/>
              <a:t>Presentation title | Year | © Chubb 2025. All rights reserved.</a:t>
            </a:r>
            <a:endParaRPr lang="en-US" dirty="0"/>
          </a:p>
        </p:txBody>
      </p:sp>
      <p:sp>
        <p:nvSpPr>
          <p:cNvPr id="20" name="Slide Number Placeholder 19">
            <a:extLst>
              <a:ext uri="{FF2B5EF4-FFF2-40B4-BE49-F238E27FC236}">
                <a16:creationId xmlns:a16="http://schemas.microsoft.com/office/drawing/2014/main" id="{1D3D5FE5-43CF-C3AD-80B5-17109CFB6D84}"/>
              </a:ext>
            </a:extLst>
          </p:cNvPr>
          <p:cNvSpPr>
            <a:spLocks noGrp="1"/>
          </p:cNvSpPr>
          <p:nvPr>
            <p:ph type="sldNum" sz="quarter" idx="18"/>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22" name="Title 21">
            <a:extLst>
              <a:ext uri="{FF2B5EF4-FFF2-40B4-BE49-F238E27FC236}">
                <a16:creationId xmlns:a16="http://schemas.microsoft.com/office/drawing/2014/main" id="{83875882-ABC3-530C-E069-4940E3B62B53}"/>
              </a:ext>
            </a:extLst>
          </p:cNvPr>
          <p:cNvSpPr>
            <a:spLocks noGrp="1"/>
          </p:cNvSpPr>
          <p:nvPr>
            <p:ph type="title"/>
          </p:nvPr>
        </p:nvSpPr>
        <p:spPr/>
        <p:txBody>
          <a:bodyPr/>
          <a:lstStyle>
            <a:lvl1pPr>
              <a:defRPr b="0" i="0">
                <a:latin typeface="Publico Roman" panose="02000603080000020004" pitchFamily="2" charset="77"/>
              </a:defRPr>
            </a:lvl1pPr>
          </a:lstStyle>
          <a:p>
            <a:r>
              <a:rPr lang="en-GB" dirty="0"/>
              <a:t>Click to edit Master title style</a:t>
            </a:r>
          </a:p>
        </p:txBody>
      </p:sp>
      <p:sp>
        <p:nvSpPr>
          <p:cNvPr id="25" name="Text Placeholder 9">
            <a:extLst>
              <a:ext uri="{FF2B5EF4-FFF2-40B4-BE49-F238E27FC236}">
                <a16:creationId xmlns:a16="http://schemas.microsoft.com/office/drawing/2014/main" id="{13302348-5BB2-5885-34E4-11522ADD8CB0}"/>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Tree>
    <p:extLst>
      <p:ext uri="{BB962C8B-B14F-4D97-AF65-F5344CB8AC3E}">
        <p14:creationId xmlns:p14="http://schemas.microsoft.com/office/powerpoint/2010/main" val="3079174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ONLY 01 CENTERED">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dirty="0"/>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3461546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ONLY 02">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defRPr b="0" i="0">
                <a:latin typeface="Publico Roman" panose="02000603080000020004" pitchFamily="2" charset="77"/>
              </a:defRPr>
            </a:lvl1pPr>
          </a:lstStyle>
          <a:p>
            <a:r>
              <a:rPr lang="en-GB" dirty="0"/>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106644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ONLY 02 CENTERED">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20" name="Text Placeholder 9">
            <a:extLst>
              <a:ext uri="{FF2B5EF4-FFF2-40B4-BE49-F238E27FC236}">
                <a16:creationId xmlns:a16="http://schemas.microsoft.com/office/drawing/2014/main" id="{F702053D-EF4C-681E-E042-FC8B9FF10AA1}"/>
              </a:ext>
            </a:extLst>
          </p:cNvPr>
          <p:cNvSpPr>
            <a:spLocks noGrp="1"/>
          </p:cNvSpPr>
          <p:nvPr>
            <p:ph type="body" sz="quarter" idx="14" hasCustomPrompt="1"/>
          </p:nvPr>
        </p:nvSpPr>
        <p:spPr>
          <a:xfrm>
            <a:off x="390525" y="1110217"/>
            <a:ext cx="11450638"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4" name="Title 3">
            <a:extLst>
              <a:ext uri="{FF2B5EF4-FFF2-40B4-BE49-F238E27FC236}">
                <a16:creationId xmlns:a16="http://schemas.microsoft.com/office/drawing/2014/main" id="{C12A4D35-3470-8762-127E-8E2F9DEF2F0C}"/>
              </a:ext>
            </a:extLst>
          </p:cNvPr>
          <p:cNvSpPr>
            <a:spLocks noGrp="1"/>
          </p:cNvSpPr>
          <p:nvPr>
            <p:ph type="title"/>
          </p:nvPr>
        </p:nvSpPr>
        <p:spPr/>
        <p:txBody>
          <a:bodyPr/>
          <a:lstStyle>
            <a:lvl1pPr algn="ctr">
              <a:defRPr b="0" i="0">
                <a:latin typeface="Publico Roman" panose="02000603080000020004" pitchFamily="2" charset="77"/>
              </a:defRPr>
            </a:lvl1pPr>
          </a:lstStyle>
          <a:p>
            <a:r>
              <a:rPr lang="en-GB" dirty="0"/>
              <a:t>Click to edit Master title style</a:t>
            </a:r>
          </a:p>
        </p:txBody>
      </p:sp>
      <p:sp>
        <p:nvSpPr>
          <p:cNvPr id="5" name="Footer Placeholder 4">
            <a:extLst>
              <a:ext uri="{FF2B5EF4-FFF2-40B4-BE49-F238E27FC236}">
                <a16:creationId xmlns:a16="http://schemas.microsoft.com/office/drawing/2014/main" id="{765A93BC-ADCF-A0BA-E7F7-BD95817C5751}"/>
              </a:ext>
            </a:extLst>
          </p:cNvPr>
          <p:cNvSpPr>
            <a:spLocks noGrp="1"/>
          </p:cNvSpPr>
          <p:nvPr>
            <p:ph type="ftr" sz="quarter" idx="1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A37A60BD-5090-24EC-BA4F-0ED324151F81}"/>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3544480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2">
    <p:bg>
      <p:bgPr>
        <a:solidFill>
          <a:schemeClr val="bg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C054BD58-8BE5-27DE-B356-4094BB1BC1C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3C6F4255-99D1-690E-8DE2-8C11AE39087A}"/>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0BD76D0E-55D2-44C6-2997-B7A65C42A543}"/>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5459948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3">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1D4D8338-7F5F-E7B7-58AF-89D33838F78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189539989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3">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tx1"/>
                </a:solidFill>
              </a:defRPr>
            </a:lvl1p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88C87D29-98ED-4080-D995-D307625E30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B7450FEC-06D5-A754-466E-8B8BD76B6397}"/>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BD8136C0-BFA7-0D5B-737A-D0AC9CB38E8B}"/>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5266398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4">
    <p:bg>
      <p:bgPr>
        <a:solidFill>
          <a:schemeClr val="tx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B87580F8-5C0D-A792-3F8F-0158AB5D013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850FA882-255E-1B8C-BF57-A32DCF881D51}"/>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AE540A34-ECD8-0BB5-D5B3-A31F5B9EF128}"/>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8284554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5">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01CA5954-449E-EC46-9B34-7CEED5EAB6E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919C223E-6DFA-E30D-46BF-F3683A4B3288}"/>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tx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8FBA1DD6-9BD0-A87B-E609-86422BB94226}"/>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960935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6">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66BEE0BE-6CEB-6E74-1EE7-69F3F7DCB4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C0940D9E-33DA-5BA1-FA81-2A32F1FA1BE0}"/>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5461C52C-6FB7-30EF-5332-050F00DD2C15}"/>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0469784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DIVIDER 07">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Footer Placeholder 1">
            <a:extLst>
              <a:ext uri="{FF2B5EF4-FFF2-40B4-BE49-F238E27FC236}">
                <a16:creationId xmlns:a16="http://schemas.microsoft.com/office/drawing/2014/main" id="{1E5DA2F2-2CF6-D44F-987C-DBF59A1E8DEF}"/>
              </a:ext>
            </a:extLst>
          </p:cNvPr>
          <p:cNvSpPr>
            <a:spLocks noGrp="1"/>
          </p:cNvSpPr>
          <p:nvPr>
            <p:ph type="ftr" sz="quarter" idx="10"/>
          </p:nvPr>
        </p:nvSpPr>
        <p:spPr/>
        <p:txBody>
          <a:bodyPr/>
          <a:lstStyle>
            <a:lvl1pPr>
              <a:defRPr>
                <a:solidFill>
                  <a:schemeClr val="bg1"/>
                </a:solidFill>
              </a:defRPr>
            </a:lvl1p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0B3E29B4-9FBA-4F0B-00EA-FEFAC0147B5A}"/>
              </a:ext>
            </a:extLst>
          </p:cNvPr>
          <p:cNvSpPr>
            <a:spLocks noGrp="1"/>
          </p:cNvSpPr>
          <p:nvPr>
            <p:ph type="sldNum" sz="quarter" idx="11"/>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pic>
        <p:nvPicPr>
          <p:cNvPr id="3" name="Graphic 2">
            <a:extLst>
              <a:ext uri="{FF2B5EF4-FFF2-40B4-BE49-F238E27FC236}">
                <a16:creationId xmlns:a16="http://schemas.microsoft.com/office/drawing/2014/main" id="{D4F295C1-40B2-B4AF-6823-52733F1515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6" y="6590439"/>
            <a:ext cx="814573" cy="82800"/>
          </a:xfrm>
          <a:prstGeom prst="rect">
            <a:avLst/>
          </a:prstGeom>
        </p:spPr>
      </p:pic>
      <p:sp>
        <p:nvSpPr>
          <p:cNvPr id="4" name="Title 1">
            <a:extLst>
              <a:ext uri="{FF2B5EF4-FFF2-40B4-BE49-F238E27FC236}">
                <a16:creationId xmlns:a16="http://schemas.microsoft.com/office/drawing/2014/main" id="{75DF2AA1-7267-5F90-23D1-3308CE518ECE}"/>
              </a:ext>
            </a:extLst>
          </p:cNvPr>
          <p:cNvSpPr>
            <a:spLocks noGrp="1"/>
          </p:cNvSpPr>
          <p:nvPr>
            <p:ph type="ctrTitle" hasCustomPrompt="1"/>
          </p:nvPr>
        </p:nvSpPr>
        <p:spPr bwMode="gray">
          <a:xfrm>
            <a:off x="390526" y="4258931"/>
            <a:ext cx="11450597" cy="1830636"/>
          </a:xfrm>
          <a:prstGeom prst="rect">
            <a:avLst/>
          </a:prstGeom>
        </p:spPr>
        <p:txBody>
          <a:bodyPr wrap="square" anchor="t" anchorCtr="0">
            <a:noAutofit/>
          </a:bodyPr>
          <a:lstStyle>
            <a:lvl1pPr algn="l">
              <a:lnSpc>
                <a:spcPct val="85000"/>
              </a:lnSpc>
              <a:defRPr sz="4800" b="0" i="0">
                <a:solidFill>
                  <a:schemeClr val="bg1"/>
                </a:solidFill>
                <a:latin typeface="Publico Roman" panose="02000603080000020004" pitchFamily="2" charset="77"/>
              </a:defRPr>
            </a:lvl1pPr>
          </a:lstStyle>
          <a:p>
            <a:r>
              <a:rPr lang="en-GB" dirty="0"/>
              <a:t>Click to edit Master title style over x2 lines</a:t>
            </a:r>
            <a:br>
              <a:rPr lang="en-GB" dirty="0"/>
            </a:br>
            <a:endParaRPr lang="en-US" dirty="0"/>
          </a:p>
        </p:txBody>
      </p:sp>
      <p:sp>
        <p:nvSpPr>
          <p:cNvPr id="6" name="Subtitle 2">
            <a:extLst>
              <a:ext uri="{FF2B5EF4-FFF2-40B4-BE49-F238E27FC236}">
                <a16:creationId xmlns:a16="http://schemas.microsoft.com/office/drawing/2014/main" id="{E43D0078-5E40-3813-AD57-94119934FB79}"/>
              </a:ext>
            </a:extLst>
          </p:cNvPr>
          <p:cNvSpPr>
            <a:spLocks noGrp="1"/>
          </p:cNvSpPr>
          <p:nvPr>
            <p:ph type="subTitle" idx="1"/>
          </p:nvPr>
        </p:nvSpPr>
        <p:spPr bwMode="gray">
          <a:xfrm>
            <a:off x="390526" y="3783217"/>
            <a:ext cx="5137107" cy="33386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31819699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_Secondary text" preserve="1" userDrawn="1">
  <p:cSld name="SMALL STATEM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3EB54AF-89FC-74D2-EE55-DBD491F35B24}"/>
              </a:ext>
            </a:extLst>
          </p:cNvPr>
          <p:cNvSpPr/>
          <p:nvPr userDrawn="1"/>
        </p:nvSpPr>
        <p:spPr>
          <a:xfrm>
            <a:off x="200025" y="714375"/>
            <a:ext cx="117538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8"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11" name="Text Placeholder 12">
            <a:extLst>
              <a:ext uri="{FF2B5EF4-FFF2-40B4-BE49-F238E27FC236}">
                <a16:creationId xmlns:a16="http://schemas.microsoft.com/office/drawing/2014/main" id="{3A440829-DA64-9609-7955-EFEB57F830DE}"/>
              </a:ext>
            </a:extLst>
          </p:cNvPr>
          <p:cNvSpPr>
            <a:spLocks noGrp="1"/>
          </p:cNvSpPr>
          <p:nvPr>
            <p:ph type="body" sz="quarter" idx="13" hasCustomPrompt="1"/>
          </p:nvPr>
        </p:nvSpPr>
        <p:spPr>
          <a:xfrm>
            <a:off x="390525" y="1666116"/>
            <a:ext cx="11450638" cy="4593397"/>
          </a:xfrm>
          <a:prstGeom prst="rect">
            <a:avLst/>
          </a:prstGeom>
        </p:spPr>
        <p:txBody>
          <a:bodyPr>
            <a:noAutofit/>
          </a:bodyPr>
          <a:lstStyle>
            <a:lvl1pPr marL="0" indent="0" algn="l">
              <a:lnSpc>
                <a:spcPct val="100000"/>
              </a:lnSpc>
              <a:buSzPct val="150000"/>
              <a:buFont typeface="+mj-lt"/>
              <a:buNone/>
              <a:defRPr sz="4400" b="0" i="0">
                <a:latin typeface="Publico Roman" panose="02000603080000020004" pitchFamily="2" charset="77"/>
              </a:defRPr>
            </a:lvl1pPr>
            <a:lvl2pPr marL="144000" indent="0">
              <a:buFont typeface="+mj-lt"/>
              <a:buNone/>
              <a:defRPr/>
            </a:lvl2pPr>
          </a:lstStyle>
          <a:p>
            <a:pPr lvl="0"/>
            <a:r>
              <a:rPr lang="en-GB" dirty="0"/>
              <a:t>Small statement Lorem Ipsum is simply dummy text of the printing and the typesetting industry. </a:t>
            </a:r>
          </a:p>
        </p:txBody>
      </p:sp>
      <p:sp>
        <p:nvSpPr>
          <p:cNvPr id="3" name="Footer Placeholder 2">
            <a:extLst>
              <a:ext uri="{FF2B5EF4-FFF2-40B4-BE49-F238E27FC236}">
                <a16:creationId xmlns:a16="http://schemas.microsoft.com/office/drawing/2014/main" id="{68DCA78C-AA8B-9BF5-1AFD-D706D9557F45}"/>
              </a:ext>
            </a:extLst>
          </p:cNvPr>
          <p:cNvSpPr>
            <a:spLocks noGrp="1"/>
          </p:cNvSpPr>
          <p:nvPr>
            <p:ph type="ftr" sz="quarter" idx="14"/>
          </p:nvPr>
        </p:nvSpPr>
        <p:spPr/>
        <p:txBody>
          <a:bodyPr/>
          <a:lstStyle/>
          <a:p>
            <a:r>
              <a:rPr lang="en-US"/>
              <a:t>Presentation title | Year | © Chubb 2025. All rights reserved.</a:t>
            </a:r>
            <a:endParaRPr lang="en-US" dirty="0"/>
          </a:p>
        </p:txBody>
      </p:sp>
      <p:sp>
        <p:nvSpPr>
          <p:cNvPr id="5" name="Slide Number Placeholder 4">
            <a:extLst>
              <a:ext uri="{FF2B5EF4-FFF2-40B4-BE49-F238E27FC236}">
                <a16:creationId xmlns:a16="http://schemas.microsoft.com/office/drawing/2014/main" id="{404EF3F2-51A9-5D55-6197-6BEA4392410F}"/>
              </a:ext>
            </a:extLst>
          </p:cNvPr>
          <p:cNvSpPr>
            <a:spLocks noGrp="1"/>
          </p:cNvSpPr>
          <p:nvPr>
            <p:ph type="sldNum" sz="quarter" idx="15"/>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Rectangle 8">
            <a:extLst>
              <a:ext uri="{FF2B5EF4-FFF2-40B4-BE49-F238E27FC236}">
                <a16:creationId xmlns:a16="http://schemas.microsoft.com/office/drawing/2014/main" id="{AF44DE13-6B7C-A3BC-3802-146214CA91EA}"/>
              </a:ext>
            </a:extLst>
          </p:cNvPr>
          <p:cNvSpPr/>
          <p:nvPr userDrawn="1"/>
        </p:nvSpPr>
        <p:spPr>
          <a:xfrm>
            <a:off x="76821" y="1062524"/>
            <a:ext cx="11982450" cy="485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14" name="Title 13">
            <a:extLst>
              <a:ext uri="{FF2B5EF4-FFF2-40B4-BE49-F238E27FC236}">
                <a16:creationId xmlns:a16="http://schemas.microsoft.com/office/drawing/2014/main" id="{F2B19039-433F-160B-3E49-2DEAAFF1A7C9}"/>
              </a:ext>
            </a:extLst>
          </p:cNvPr>
          <p:cNvSpPr>
            <a:spLocks noGrp="1"/>
          </p:cNvSpPr>
          <p:nvPr>
            <p:ph type="title"/>
          </p:nvPr>
        </p:nvSpPr>
        <p:spPr/>
        <p:txBody>
          <a:bodyPr/>
          <a:lstStyle>
            <a:lvl1pPr>
              <a:defRPr b="0" i="0">
                <a:latin typeface="Publico Roman" panose="02000603080000020004" pitchFamily="2" charset="77"/>
              </a:defRPr>
            </a:lvl1pPr>
          </a:lstStyle>
          <a:p>
            <a:r>
              <a:rPr lang="en-GB" dirty="0"/>
              <a:t>Click to edit Master title style</a:t>
            </a:r>
          </a:p>
        </p:txBody>
      </p:sp>
    </p:spTree>
    <p:extLst>
      <p:ext uri="{BB962C8B-B14F-4D97-AF65-F5344CB8AC3E}">
        <p14:creationId xmlns:p14="http://schemas.microsoft.com/office/powerpoint/2010/main" val="36608398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 THIRD IMAGE 0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A4EB81-1316-5477-F353-473CE3666FED}"/>
              </a:ext>
            </a:extLst>
          </p:cNvPr>
          <p:cNvSpPr/>
          <p:nvPr userDrawn="1"/>
        </p:nvSpPr>
        <p:spPr>
          <a:xfrm>
            <a:off x="8055429" y="723900"/>
            <a:ext cx="1655592"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8429626" y="0"/>
            <a:ext cx="3762374"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390525" y="1773239"/>
            <a:ext cx="7664904"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2">
            <a:extLst>
              <a:ext uri="{FF2B5EF4-FFF2-40B4-BE49-F238E27FC236}">
                <a16:creationId xmlns:a16="http://schemas.microsoft.com/office/drawing/2014/main" id="{E77F556F-B5B2-E2E5-EBFF-141A58A9380D}"/>
              </a:ext>
            </a:extLst>
          </p:cNvPr>
          <p:cNvSpPr>
            <a:spLocks noGrp="1"/>
          </p:cNvSpPr>
          <p:nvPr>
            <p:ph type="title"/>
          </p:nvPr>
        </p:nvSpPr>
        <p:spPr>
          <a:xfrm>
            <a:off x="390525" y="248409"/>
            <a:ext cx="7664904" cy="647697"/>
          </a:xfrm>
          <a:prstGeom prst="rect">
            <a:avLst/>
          </a:prstGeom>
        </p:spPr>
        <p:txBody>
          <a:bodyPr/>
          <a:lstStyle>
            <a:lvl1pPr>
              <a:defRPr b="0" i="0">
                <a:latin typeface="Publico Roman" panose="02000603080000020004" pitchFamily="2" charset="77"/>
              </a:defRPr>
            </a:lvl1pPr>
          </a:lstStyle>
          <a:p>
            <a:r>
              <a:rPr lang="en-GB" dirty="0"/>
              <a:t>Click to edit Master title style</a:t>
            </a:r>
          </a:p>
        </p:txBody>
      </p:sp>
      <p:sp>
        <p:nvSpPr>
          <p:cNvPr id="20" name="Text Placeholder 9">
            <a:extLst>
              <a:ext uri="{FF2B5EF4-FFF2-40B4-BE49-F238E27FC236}">
                <a16:creationId xmlns:a16="http://schemas.microsoft.com/office/drawing/2014/main" id="{BADCB19A-9FB8-C684-2E1B-272245615958}"/>
              </a:ext>
            </a:extLst>
          </p:cNvPr>
          <p:cNvSpPr>
            <a:spLocks noGrp="1"/>
          </p:cNvSpPr>
          <p:nvPr>
            <p:ph type="body" sz="quarter" idx="14" hasCustomPrompt="1"/>
          </p:nvPr>
        </p:nvSpPr>
        <p:spPr>
          <a:xfrm>
            <a:off x="390525" y="1110217"/>
            <a:ext cx="7664904"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Footer Placeholder 1">
            <a:extLst>
              <a:ext uri="{FF2B5EF4-FFF2-40B4-BE49-F238E27FC236}">
                <a16:creationId xmlns:a16="http://schemas.microsoft.com/office/drawing/2014/main" id="{A89D9153-C30A-1EC0-4BC5-BE1CFE54DB8D}"/>
              </a:ext>
            </a:extLst>
          </p:cNvPr>
          <p:cNvSpPr>
            <a:spLocks noGrp="1"/>
          </p:cNvSpPr>
          <p:nvPr>
            <p:ph type="ftr" sz="quarter" idx="21"/>
          </p:nvPr>
        </p:nvSpPr>
        <p:spPr/>
        <p:txBody>
          <a:bodyPr/>
          <a:lstStyle/>
          <a:p>
            <a:r>
              <a:rPr lang="en-US"/>
              <a:t>Presentation title | Year | © Chubb 2025. All rights reserved.</a:t>
            </a:r>
            <a:endParaRPr lang="en-US" dirty="0"/>
          </a:p>
        </p:txBody>
      </p:sp>
      <p:sp>
        <p:nvSpPr>
          <p:cNvPr id="3" name="Slide Number Placeholder 2">
            <a:extLst>
              <a:ext uri="{FF2B5EF4-FFF2-40B4-BE49-F238E27FC236}">
                <a16:creationId xmlns:a16="http://schemas.microsoft.com/office/drawing/2014/main" id="{E35FF0ED-6537-0EF8-BC70-BB44B0F27108}"/>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3843046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THIRD IMAGE 01 CENTERE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EA4EB81-1316-5477-F353-473CE3666FED}"/>
              </a:ext>
            </a:extLst>
          </p:cNvPr>
          <p:cNvSpPr/>
          <p:nvPr userDrawn="1"/>
        </p:nvSpPr>
        <p:spPr>
          <a:xfrm>
            <a:off x="8022771" y="723900"/>
            <a:ext cx="168825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8429626" y="0"/>
            <a:ext cx="3762374"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390525" y="1773239"/>
            <a:ext cx="7632246" cy="4375150"/>
          </a:xfrm>
          <a:prstGeom prst="rect">
            <a:avLst/>
          </a:prstGeom>
        </p:spPr>
        <p:txBody>
          <a:bodyPr anchor="ctr" anchorCtr="0"/>
          <a:lstStyle>
            <a:lvl1pPr algn="ctr">
              <a:defRPr/>
            </a:lvl1pPr>
            <a:lvl2pPr algn="ctr">
              <a:defRPr/>
            </a:lvl2pPr>
            <a:lvl3pPr algn="ctr">
              <a:defRPr/>
            </a:lvl3pPr>
            <a:lvl4pPr algn="ctr">
              <a:defRPr b="0" i="0">
                <a:latin typeface="Publico Roman" panose="02000603080000020004" pitchFamily="2" charset="77"/>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itle 12">
            <a:extLst>
              <a:ext uri="{FF2B5EF4-FFF2-40B4-BE49-F238E27FC236}">
                <a16:creationId xmlns:a16="http://schemas.microsoft.com/office/drawing/2014/main" id="{E77F556F-B5B2-E2E5-EBFF-141A58A9380D}"/>
              </a:ext>
            </a:extLst>
          </p:cNvPr>
          <p:cNvSpPr>
            <a:spLocks noGrp="1"/>
          </p:cNvSpPr>
          <p:nvPr>
            <p:ph type="title"/>
          </p:nvPr>
        </p:nvSpPr>
        <p:spPr>
          <a:xfrm>
            <a:off x="390525" y="248409"/>
            <a:ext cx="7632246" cy="647697"/>
          </a:xfrm>
          <a:prstGeom prst="rect">
            <a:avLst/>
          </a:prstGeom>
        </p:spPr>
        <p:txBody>
          <a:bodyPr/>
          <a:lstStyle>
            <a:lvl1pPr algn="ctr">
              <a:defRPr b="0" i="0">
                <a:latin typeface="Publico Roman" panose="02000603080000020004" pitchFamily="2" charset="77"/>
              </a:defRPr>
            </a:lvl1pPr>
          </a:lstStyle>
          <a:p>
            <a:r>
              <a:rPr lang="en-GB" dirty="0"/>
              <a:t>Click to edit Master title style</a:t>
            </a:r>
          </a:p>
        </p:txBody>
      </p:sp>
      <p:sp>
        <p:nvSpPr>
          <p:cNvPr id="20" name="Text Placeholder 9">
            <a:extLst>
              <a:ext uri="{FF2B5EF4-FFF2-40B4-BE49-F238E27FC236}">
                <a16:creationId xmlns:a16="http://schemas.microsoft.com/office/drawing/2014/main" id="{BADCB19A-9FB8-C684-2E1B-272245615958}"/>
              </a:ext>
            </a:extLst>
          </p:cNvPr>
          <p:cNvSpPr>
            <a:spLocks noGrp="1"/>
          </p:cNvSpPr>
          <p:nvPr>
            <p:ph type="body" sz="quarter" idx="14" hasCustomPrompt="1"/>
          </p:nvPr>
        </p:nvSpPr>
        <p:spPr>
          <a:xfrm>
            <a:off x="390525" y="1110217"/>
            <a:ext cx="7632246" cy="425743"/>
          </a:xfrm>
          <a:prstGeom prst="rect">
            <a:avLst/>
          </a:prstGeom>
        </p:spPr>
        <p:txBody>
          <a:bodyPr>
            <a:normAutofit/>
          </a:bodyPr>
          <a:lstStyle>
            <a:lvl1pPr algn="ctr">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Footer Placeholder 1">
            <a:extLst>
              <a:ext uri="{FF2B5EF4-FFF2-40B4-BE49-F238E27FC236}">
                <a16:creationId xmlns:a16="http://schemas.microsoft.com/office/drawing/2014/main" id="{20FD7748-C10F-A249-F066-145EE931EC11}"/>
              </a:ext>
            </a:extLst>
          </p:cNvPr>
          <p:cNvSpPr>
            <a:spLocks noGrp="1"/>
          </p:cNvSpPr>
          <p:nvPr>
            <p:ph type="ftr" sz="quarter" idx="21"/>
          </p:nvPr>
        </p:nvSpPr>
        <p:spPr/>
        <p:txBody>
          <a:bodyPr/>
          <a:lstStyle/>
          <a:p>
            <a:r>
              <a:rPr lang="en-US"/>
              <a:t>Presentation title | Year | © Chubb 2025. All rights reserved.</a:t>
            </a:r>
            <a:endParaRPr lang="en-US" dirty="0"/>
          </a:p>
        </p:txBody>
      </p:sp>
      <p:sp>
        <p:nvSpPr>
          <p:cNvPr id="3" name="Slide Number Placeholder 2">
            <a:extLst>
              <a:ext uri="{FF2B5EF4-FFF2-40B4-BE49-F238E27FC236}">
                <a16:creationId xmlns:a16="http://schemas.microsoft.com/office/drawing/2014/main" id="{84248B38-C5A2-B02F-6BC1-362EF556CF03}"/>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1475526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 THIRD IMAGE 0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CDB0E9-4F99-30F2-3C2F-7DC874AE4C06}"/>
              </a:ext>
            </a:extLst>
          </p:cNvPr>
          <p:cNvSpPr/>
          <p:nvPr userDrawn="1"/>
        </p:nvSpPr>
        <p:spPr>
          <a:xfrm>
            <a:off x="2461929" y="772324"/>
            <a:ext cx="1663698"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2" y="0"/>
            <a:ext cx="3762374"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4125627" y="1773239"/>
            <a:ext cx="7715495"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7">
            <a:extLst>
              <a:ext uri="{FF2B5EF4-FFF2-40B4-BE49-F238E27FC236}">
                <a16:creationId xmlns:a16="http://schemas.microsoft.com/office/drawing/2014/main" id="{065C9084-B13A-192F-7F74-417507B674B9}"/>
              </a:ext>
            </a:extLst>
          </p:cNvPr>
          <p:cNvSpPr>
            <a:spLocks noGrp="1"/>
          </p:cNvSpPr>
          <p:nvPr>
            <p:ph type="title"/>
          </p:nvPr>
        </p:nvSpPr>
        <p:spPr>
          <a:xfrm>
            <a:off x="4125627" y="248409"/>
            <a:ext cx="7715495" cy="647697"/>
          </a:xfrm>
          <a:prstGeom prst="rect">
            <a:avLst/>
          </a:prstGeom>
        </p:spPr>
        <p:txBody>
          <a:bodyPr/>
          <a:lstStyle>
            <a:lvl1pPr>
              <a:defRPr b="0" i="0">
                <a:latin typeface="Publico Roman" panose="02000603080000020004" pitchFamily="2" charset="77"/>
              </a:defRPr>
            </a:lvl1pPr>
          </a:lstStyle>
          <a:p>
            <a:r>
              <a:rPr lang="en-GB" dirty="0"/>
              <a:t>Click to edit Master title style</a:t>
            </a:r>
          </a:p>
        </p:txBody>
      </p:sp>
      <p:sp>
        <p:nvSpPr>
          <p:cNvPr id="11" name="Text Placeholder 9">
            <a:extLst>
              <a:ext uri="{FF2B5EF4-FFF2-40B4-BE49-F238E27FC236}">
                <a16:creationId xmlns:a16="http://schemas.microsoft.com/office/drawing/2014/main" id="{FB13F518-AB28-4507-8BE3-7A93F67555D7}"/>
              </a:ext>
            </a:extLst>
          </p:cNvPr>
          <p:cNvSpPr>
            <a:spLocks noGrp="1"/>
          </p:cNvSpPr>
          <p:nvPr>
            <p:ph type="body" sz="quarter" idx="14" hasCustomPrompt="1"/>
          </p:nvPr>
        </p:nvSpPr>
        <p:spPr>
          <a:xfrm>
            <a:off x="4125628" y="1110217"/>
            <a:ext cx="7715494"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Footer Placeholder 1">
            <a:extLst>
              <a:ext uri="{FF2B5EF4-FFF2-40B4-BE49-F238E27FC236}">
                <a16:creationId xmlns:a16="http://schemas.microsoft.com/office/drawing/2014/main" id="{949C393F-84C8-CF32-979E-15EF3CA1CE5B}"/>
              </a:ext>
            </a:extLst>
          </p:cNvPr>
          <p:cNvSpPr>
            <a:spLocks noGrp="1"/>
          </p:cNvSpPr>
          <p:nvPr>
            <p:ph type="ftr" sz="quarter" idx="21"/>
          </p:nvPr>
        </p:nvSpPr>
        <p:spPr/>
        <p:txBody>
          <a:bodyPr/>
          <a:lstStyle/>
          <a:p>
            <a:r>
              <a:rPr lang="en-US"/>
              <a:t>Presentation title | Year | © Chubb 2025. All rights reserved.</a:t>
            </a:r>
            <a:endParaRPr lang="en-US" dirty="0"/>
          </a:p>
        </p:txBody>
      </p:sp>
      <p:sp>
        <p:nvSpPr>
          <p:cNvPr id="3" name="Slide Number Placeholder 2">
            <a:extLst>
              <a:ext uri="{FF2B5EF4-FFF2-40B4-BE49-F238E27FC236}">
                <a16:creationId xmlns:a16="http://schemas.microsoft.com/office/drawing/2014/main" id="{6F0A44B1-F0B1-11D0-9656-67B179D862D7}"/>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3334882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HALF IMAGE + COPY 01">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986B8CC9-340A-8F2F-469F-6C33B494D7FE}"/>
              </a:ext>
            </a:extLst>
          </p:cNvPr>
          <p:cNvSpPr/>
          <p:nvPr userDrawn="1"/>
        </p:nvSpPr>
        <p:spPr>
          <a:xfrm>
            <a:off x="5682343" y="723900"/>
            <a:ext cx="1680482"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6111874" y="0"/>
            <a:ext cx="6080125" cy="6857999"/>
          </a:xfrm>
          <a:prstGeom prst="roundRect">
            <a:avLst>
              <a:gd name="adj" fmla="val 0"/>
            </a:avLst>
          </a:prstGeom>
          <a:solidFill>
            <a:schemeClr val="bg1">
              <a:lumMod val="95000"/>
            </a:schemeClr>
          </a:solidFill>
        </p:spPr>
        <p:txBody>
          <a:bodyPr anchor="ctr"/>
          <a:lstStyle>
            <a:lvl1pPr algn="ctr">
              <a:defRPr>
                <a:solidFill>
                  <a:schemeClr val="tx1"/>
                </a:solidFill>
              </a:defRPr>
            </a:lvl1pPr>
          </a:lstStyle>
          <a:p>
            <a:r>
              <a:rPr lang="en-US"/>
              <a:t>PICTURE</a:t>
            </a:r>
          </a:p>
        </p:txBody>
      </p:sp>
      <p:sp>
        <p:nvSpPr>
          <p:cNvPr id="25" name="Text Placeholder 24">
            <a:extLst>
              <a:ext uri="{FF2B5EF4-FFF2-40B4-BE49-F238E27FC236}">
                <a16:creationId xmlns:a16="http://schemas.microsoft.com/office/drawing/2014/main" id="{D994ACD2-8C74-84A7-8DBE-75BD90041FEF}"/>
              </a:ext>
            </a:extLst>
          </p:cNvPr>
          <p:cNvSpPr>
            <a:spLocks noGrp="1"/>
          </p:cNvSpPr>
          <p:nvPr>
            <p:ph type="body" sz="quarter" idx="20"/>
          </p:nvPr>
        </p:nvSpPr>
        <p:spPr>
          <a:xfrm>
            <a:off x="390525" y="1773239"/>
            <a:ext cx="529181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4" name="Title 33">
            <a:extLst>
              <a:ext uri="{FF2B5EF4-FFF2-40B4-BE49-F238E27FC236}">
                <a16:creationId xmlns:a16="http://schemas.microsoft.com/office/drawing/2014/main" id="{7E1B53DC-C5FE-83C8-D195-ED5FF160FBE7}"/>
              </a:ext>
            </a:extLst>
          </p:cNvPr>
          <p:cNvSpPr>
            <a:spLocks noGrp="1"/>
          </p:cNvSpPr>
          <p:nvPr>
            <p:ph type="title"/>
          </p:nvPr>
        </p:nvSpPr>
        <p:spPr>
          <a:xfrm>
            <a:off x="390525" y="248409"/>
            <a:ext cx="5291818" cy="647697"/>
          </a:xfrm>
          <a:prstGeom prst="rect">
            <a:avLst/>
          </a:prstGeom>
        </p:spPr>
        <p:txBody>
          <a:bodyPr/>
          <a:lstStyle>
            <a:lvl1pPr>
              <a:defRPr b="0" i="0">
                <a:latin typeface="Publico Roman" panose="02000603080000020004" pitchFamily="2" charset="77"/>
              </a:defRPr>
            </a:lvl1pPr>
          </a:lstStyle>
          <a:p>
            <a:r>
              <a:rPr lang="en-GB" dirty="0"/>
              <a:t>Click to edit Master title style</a:t>
            </a:r>
          </a:p>
        </p:txBody>
      </p:sp>
      <p:sp>
        <p:nvSpPr>
          <p:cNvPr id="39" name="Text Placeholder 9">
            <a:extLst>
              <a:ext uri="{FF2B5EF4-FFF2-40B4-BE49-F238E27FC236}">
                <a16:creationId xmlns:a16="http://schemas.microsoft.com/office/drawing/2014/main" id="{8D102A77-9DC9-1AB6-D0FD-D53A41FD82E4}"/>
              </a:ext>
            </a:extLst>
          </p:cNvPr>
          <p:cNvSpPr>
            <a:spLocks noGrp="1"/>
          </p:cNvSpPr>
          <p:nvPr>
            <p:ph type="body" sz="quarter" idx="14" hasCustomPrompt="1"/>
          </p:nvPr>
        </p:nvSpPr>
        <p:spPr>
          <a:xfrm>
            <a:off x="390525" y="1110217"/>
            <a:ext cx="5291818"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Footer Placeholder 1">
            <a:extLst>
              <a:ext uri="{FF2B5EF4-FFF2-40B4-BE49-F238E27FC236}">
                <a16:creationId xmlns:a16="http://schemas.microsoft.com/office/drawing/2014/main" id="{DD8B9CB6-A2AD-12CC-1A95-BB09ABB87DBE}"/>
              </a:ext>
            </a:extLst>
          </p:cNvPr>
          <p:cNvSpPr>
            <a:spLocks noGrp="1"/>
          </p:cNvSpPr>
          <p:nvPr>
            <p:ph type="ftr" sz="quarter" idx="21"/>
          </p:nvPr>
        </p:nvSpPr>
        <p:spPr/>
        <p:txBody>
          <a:bodyPr/>
          <a:lstStyle/>
          <a:p>
            <a:r>
              <a:rPr lang="en-US"/>
              <a:t>Presentation title | Year | © Chubb 2025. All rights reserved.</a:t>
            </a:r>
            <a:endParaRPr lang="en-US" dirty="0"/>
          </a:p>
        </p:txBody>
      </p:sp>
      <p:sp>
        <p:nvSpPr>
          <p:cNvPr id="3" name="Slide Number Placeholder 2">
            <a:extLst>
              <a:ext uri="{FF2B5EF4-FFF2-40B4-BE49-F238E27FC236}">
                <a16:creationId xmlns:a16="http://schemas.microsoft.com/office/drawing/2014/main" id="{BBC2E899-4354-68E8-6AF2-2BA2C5CB2324}"/>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681649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4">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B0CD7C53-B5DD-0906-B12D-B1D7E2606B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15157158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HALF IMAGE + COPY 02">
    <p:bg>
      <p:bgRef idx="1001">
        <a:schemeClr val="bg1"/>
      </p:bgRef>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05532F4-A9AF-5736-56C0-876B98DEC931}"/>
              </a:ext>
            </a:extLst>
          </p:cNvPr>
          <p:cNvSpPr/>
          <p:nvPr userDrawn="1"/>
        </p:nvSpPr>
        <p:spPr>
          <a:xfrm>
            <a:off x="5484241" y="657225"/>
            <a:ext cx="1013693"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7" name="Picture Placeholder 19">
            <a:extLst>
              <a:ext uri="{FF2B5EF4-FFF2-40B4-BE49-F238E27FC236}">
                <a16:creationId xmlns:a16="http://schemas.microsoft.com/office/drawing/2014/main" id="{7D324292-66B3-50E9-74E8-39B4AF2D2D9D}"/>
              </a:ext>
            </a:extLst>
          </p:cNvPr>
          <p:cNvSpPr>
            <a:spLocks noGrp="1"/>
          </p:cNvSpPr>
          <p:nvPr>
            <p:ph type="pic" sz="quarter" idx="16" hasCustomPrompt="1"/>
          </p:nvPr>
        </p:nvSpPr>
        <p:spPr>
          <a:xfrm>
            <a:off x="-1" y="0"/>
            <a:ext cx="6111875" cy="6857999"/>
          </a:xfrm>
          <a:prstGeom prst="roundRect">
            <a:avLst>
              <a:gd name="adj" fmla="val 0"/>
            </a:avLst>
          </a:prstGeom>
          <a:solidFill>
            <a:srgbClr val="F2F2F2"/>
          </a:solidFill>
        </p:spPr>
        <p:txBody>
          <a:bodyPr anchor="ctr"/>
          <a:lstStyle>
            <a:lvl1pPr algn="ctr">
              <a:defRPr>
                <a:solidFill>
                  <a:schemeClr val="tx1"/>
                </a:solidFill>
              </a:defRPr>
            </a:lvl1pPr>
          </a:lstStyle>
          <a:p>
            <a:r>
              <a:rPr lang="en-US"/>
              <a:t>PICTURE</a:t>
            </a:r>
          </a:p>
        </p:txBody>
      </p:sp>
      <p:sp>
        <p:nvSpPr>
          <p:cNvPr id="18" name="TextBox 17">
            <a:extLst>
              <a:ext uri="{FF2B5EF4-FFF2-40B4-BE49-F238E27FC236}">
                <a16:creationId xmlns:a16="http://schemas.microsoft.com/office/drawing/2014/main" id="{7BA0866E-B53C-2E22-5625-6C8A9E7F1921}"/>
              </a:ext>
            </a:extLst>
          </p:cNvPr>
          <p:cNvSpPr txBox="1"/>
          <p:nvPr userDrawn="1"/>
        </p:nvSpPr>
        <p:spPr>
          <a:xfrm>
            <a:off x="-1295400" y="5562600"/>
            <a:ext cx="0" cy="0"/>
          </a:xfrm>
          <a:prstGeom prst="rect">
            <a:avLst/>
          </a:prstGeom>
          <a:noFill/>
        </p:spPr>
        <p:txBody>
          <a:bodyPr wrap="none" lIns="0" tIns="0" rIns="0" bIns="0" rtlCol="0">
            <a:noAutofit/>
          </a:bodyPr>
          <a:lstStyle/>
          <a:p>
            <a:endParaRPr lang="en-US" sz="1400" dirty="0"/>
          </a:p>
        </p:txBody>
      </p:sp>
      <p:sp>
        <p:nvSpPr>
          <p:cNvPr id="15" name="TextBox 14">
            <a:extLst>
              <a:ext uri="{FF2B5EF4-FFF2-40B4-BE49-F238E27FC236}">
                <a16:creationId xmlns:a16="http://schemas.microsoft.com/office/drawing/2014/main" id="{C26393FD-3FAC-4489-B313-C8F3A241B7A2}"/>
              </a:ext>
            </a:extLst>
          </p:cNvPr>
          <p:cNvSpPr txBox="1"/>
          <p:nvPr userDrawn="1"/>
        </p:nvSpPr>
        <p:spPr>
          <a:xfrm>
            <a:off x="1424066" y="7809875"/>
            <a:ext cx="0" cy="0"/>
          </a:xfrm>
          <a:prstGeom prst="rect">
            <a:avLst/>
          </a:prstGeom>
          <a:noFill/>
        </p:spPr>
        <p:txBody>
          <a:bodyPr wrap="none" lIns="0" tIns="0" rIns="0" bIns="0" rtlCol="0">
            <a:noAutofit/>
          </a:bodyPr>
          <a:lstStyle/>
          <a:p>
            <a:endParaRPr lang="en-US" sz="1400" dirty="0"/>
          </a:p>
        </p:txBody>
      </p:sp>
      <p:sp>
        <p:nvSpPr>
          <p:cNvPr id="14" name="Text Placeholder 24">
            <a:extLst>
              <a:ext uri="{FF2B5EF4-FFF2-40B4-BE49-F238E27FC236}">
                <a16:creationId xmlns:a16="http://schemas.microsoft.com/office/drawing/2014/main" id="{E1761430-D25A-33DA-10ED-E626ABDABEA9}"/>
              </a:ext>
            </a:extLst>
          </p:cNvPr>
          <p:cNvSpPr>
            <a:spLocks noGrp="1"/>
          </p:cNvSpPr>
          <p:nvPr>
            <p:ph type="body" sz="quarter" idx="20"/>
          </p:nvPr>
        </p:nvSpPr>
        <p:spPr>
          <a:xfrm>
            <a:off x="6509657" y="1773237"/>
            <a:ext cx="5331505"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itle 22">
            <a:extLst>
              <a:ext uri="{FF2B5EF4-FFF2-40B4-BE49-F238E27FC236}">
                <a16:creationId xmlns:a16="http://schemas.microsoft.com/office/drawing/2014/main" id="{BDB8EC18-B5D9-F6B7-B881-867E0CDA376E}"/>
              </a:ext>
            </a:extLst>
          </p:cNvPr>
          <p:cNvSpPr>
            <a:spLocks noGrp="1"/>
          </p:cNvSpPr>
          <p:nvPr>
            <p:ph type="title"/>
          </p:nvPr>
        </p:nvSpPr>
        <p:spPr>
          <a:xfrm>
            <a:off x="6509618" y="248409"/>
            <a:ext cx="5331505" cy="647697"/>
          </a:xfrm>
          <a:prstGeom prst="rect">
            <a:avLst/>
          </a:prstGeom>
        </p:spPr>
        <p:txBody>
          <a:bodyPr/>
          <a:lstStyle>
            <a:lvl1pPr>
              <a:defRPr b="0" i="0">
                <a:latin typeface="Publico Roman" panose="02000603080000020004" pitchFamily="2" charset="77"/>
              </a:defRPr>
            </a:lvl1pPr>
          </a:lstStyle>
          <a:p>
            <a:r>
              <a:rPr lang="en-GB" dirty="0"/>
              <a:t>Click to edit Master title style</a:t>
            </a:r>
          </a:p>
        </p:txBody>
      </p:sp>
      <p:sp>
        <p:nvSpPr>
          <p:cNvPr id="26" name="Text Placeholder 9">
            <a:extLst>
              <a:ext uri="{FF2B5EF4-FFF2-40B4-BE49-F238E27FC236}">
                <a16:creationId xmlns:a16="http://schemas.microsoft.com/office/drawing/2014/main" id="{B296FB71-632C-526D-4125-57165A4DAD1F}"/>
              </a:ext>
            </a:extLst>
          </p:cNvPr>
          <p:cNvSpPr>
            <a:spLocks noGrp="1"/>
          </p:cNvSpPr>
          <p:nvPr>
            <p:ph type="body" sz="quarter" idx="14" hasCustomPrompt="1"/>
          </p:nvPr>
        </p:nvSpPr>
        <p:spPr>
          <a:xfrm>
            <a:off x="6509618" y="1110217"/>
            <a:ext cx="5331505" cy="425743"/>
          </a:xfrm>
          <a:prstGeom prst="rect">
            <a:avLst/>
          </a:prstGeom>
        </p:spPr>
        <p:txBody>
          <a:bodyPr>
            <a:normAutofit/>
          </a:bodyPr>
          <a:lstStyle>
            <a:lvl1pPr algn="l">
              <a:lnSpc>
                <a:spcPct val="110000"/>
              </a:lnSpc>
              <a:defRPr sz="1600" b="0" i="0">
                <a:latin typeface="Lato" panose="020F0502020204030203" pitchFamily="34" charset="77"/>
              </a:defRPr>
            </a:lvl1pPr>
          </a:lstStyle>
          <a:p>
            <a:pPr lvl="0"/>
            <a:r>
              <a:rPr lang="en-GB" dirty="0"/>
              <a:t>Click to add subheading</a:t>
            </a:r>
            <a:endParaRPr lang="en-US" dirty="0"/>
          </a:p>
        </p:txBody>
      </p:sp>
      <p:sp>
        <p:nvSpPr>
          <p:cNvPr id="2" name="Footer Placeholder 1">
            <a:extLst>
              <a:ext uri="{FF2B5EF4-FFF2-40B4-BE49-F238E27FC236}">
                <a16:creationId xmlns:a16="http://schemas.microsoft.com/office/drawing/2014/main" id="{DE1BFFCD-8DB5-2CEF-7389-B750F69066FD}"/>
              </a:ext>
            </a:extLst>
          </p:cNvPr>
          <p:cNvSpPr>
            <a:spLocks noGrp="1"/>
          </p:cNvSpPr>
          <p:nvPr>
            <p:ph type="ftr" sz="quarter" idx="21"/>
          </p:nvPr>
        </p:nvSpPr>
        <p:spPr/>
        <p:txBody>
          <a:bodyPr/>
          <a:lstStyle/>
          <a:p>
            <a:r>
              <a:rPr lang="en-US"/>
              <a:t>Presentation title | Year | © Chubb 2025. All rights reserved.</a:t>
            </a:r>
            <a:endParaRPr lang="en-US" dirty="0"/>
          </a:p>
        </p:txBody>
      </p:sp>
      <p:sp>
        <p:nvSpPr>
          <p:cNvPr id="4" name="Slide Number Placeholder 3">
            <a:extLst>
              <a:ext uri="{FF2B5EF4-FFF2-40B4-BE49-F238E27FC236}">
                <a16:creationId xmlns:a16="http://schemas.microsoft.com/office/drawing/2014/main" id="{2A11630E-02AD-5184-D89E-C3B4B8404AEF}"/>
              </a:ext>
            </a:extLst>
          </p:cNvPr>
          <p:cNvSpPr>
            <a:spLocks noGrp="1"/>
          </p:cNvSpPr>
          <p:nvPr>
            <p:ph type="sldNum" sz="quarter" idx="22"/>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93984660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ALL OUT RIGHT 01">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5E32448-A4ED-83C4-2589-F1493F8C6229}"/>
              </a:ext>
            </a:extLst>
          </p:cNvPr>
          <p:cNvSpPr/>
          <p:nvPr userDrawn="1"/>
        </p:nvSpPr>
        <p:spPr>
          <a:xfrm>
            <a:off x="8000999" y="740493"/>
            <a:ext cx="1740354"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Text Placeholder 24">
            <a:extLst>
              <a:ext uri="{FF2B5EF4-FFF2-40B4-BE49-F238E27FC236}">
                <a16:creationId xmlns:a16="http://schemas.microsoft.com/office/drawing/2014/main" id="{D2E2FF7D-0ED0-B1D9-2B5A-CA03A3926823}"/>
              </a:ext>
            </a:extLst>
          </p:cNvPr>
          <p:cNvSpPr>
            <a:spLocks noGrp="1"/>
          </p:cNvSpPr>
          <p:nvPr>
            <p:ph type="body" sz="quarter" idx="21"/>
          </p:nvPr>
        </p:nvSpPr>
        <p:spPr>
          <a:xfrm>
            <a:off x="8826501"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24">
            <a:extLst>
              <a:ext uri="{FF2B5EF4-FFF2-40B4-BE49-F238E27FC236}">
                <a16:creationId xmlns:a16="http://schemas.microsoft.com/office/drawing/2014/main" id="{952CB238-ED16-500A-6F98-3EF65B165153}"/>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9">
            <a:extLst>
              <a:ext uri="{FF2B5EF4-FFF2-40B4-BE49-F238E27FC236}">
                <a16:creationId xmlns:a16="http://schemas.microsoft.com/office/drawing/2014/main" id="{E903EFD1-F853-3AF1-9722-F3B9DC08C86B}"/>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sp>
        <p:nvSpPr>
          <p:cNvPr id="21" name="Title 20">
            <a:extLst>
              <a:ext uri="{FF2B5EF4-FFF2-40B4-BE49-F238E27FC236}">
                <a16:creationId xmlns:a16="http://schemas.microsoft.com/office/drawing/2014/main" id="{8D5F60F3-C45A-0687-1DA7-9FC4509F4828}"/>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26" name="Text Placeholder 9">
            <a:extLst>
              <a:ext uri="{FF2B5EF4-FFF2-40B4-BE49-F238E27FC236}">
                <a16:creationId xmlns:a16="http://schemas.microsoft.com/office/drawing/2014/main" id="{C91CA759-EEEC-86A9-7E80-613B4952BBE0}"/>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cxnSp>
        <p:nvCxnSpPr>
          <p:cNvPr id="27" name="Straight Connector 26">
            <a:extLst>
              <a:ext uri="{FF2B5EF4-FFF2-40B4-BE49-F238E27FC236}">
                <a16:creationId xmlns:a16="http://schemas.microsoft.com/office/drawing/2014/main" id="{E0856A04-8B16-7FB0-3163-2CC5A48C669B}"/>
              </a:ext>
            </a:extLst>
          </p:cNvPr>
          <p:cNvCxnSpPr>
            <a:cxnSpLocks/>
          </p:cNvCxnSpPr>
          <p:nvPr userDrawn="1"/>
        </p:nvCxnSpPr>
        <p:spPr>
          <a:xfrm>
            <a:off x="8818073" y="977497"/>
            <a:ext cx="302309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52CDE49D-CC0A-B510-B460-6D31CE4E688F}"/>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5" name="Footer Placeholder 4">
            <a:extLst>
              <a:ext uri="{FF2B5EF4-FFF2-40B4-BE49-F238E27FC236}">
                <a16:creationId xmlns:a16="http://schemas.microsoft.com/office/drawing/2014/main" id="{1AC86061-F688-1ED2-DBC7-1BB2F57D01DF}"/>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D2A96177-CA68-FD4C-5B0A-A09DF88DFE3C}"/>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526213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LL OUT RIGHT 02">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D8039C8-9B90-4C27-9F0A-E90ECC3BC8C1}"/>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A0F0FD0F-8E75-E462-EA1D-59AB3273DAE3}"/>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6B10F352-67FC-90C0-E81C-7EB2B735FCB3}"/>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94C7F449-040D-9619-C149-AB823C5BF15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1285DF40-49BF-AE6F-D463-1EF433B6E0A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E54D3AA8-16D8-F6D8-6C2C-756848B54DED}"/>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1EA659DD-511A-804C-D83D-DE6709D8C673}"/>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98CE0F15-2565-45D1-3BD9-7A0C19F8CA40}"/>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41AF3B31-EB76-6AEB-A8A2-26DEC13FEE60}"/>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73649A58-D8DF-5257-1C69-A538A787B86A}"/>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33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ALL OUT RIGHT 04">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7204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LL OUT RIGHT 05">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50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L OUT RIGHT 06">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bg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11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LL OUT RIGHT 07">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295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OUT RIGHT 08">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89ACC19-B5AB-C776-2F67-3F08606ED23F}"/>
              </a:ext>
            </a:extLst>
          </p:cNvPr>
          <p:cNvSpPr/>
          <p:nvPr userDrawn="1"/>
        </p:nvSpPr>
        <p:spPr>
          <a:xfrm>
            <a:off x="7950653" y="740493"/>
            <a:ext cx="1790700" cy="6476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2" name="Rectangle 1">
            <a:extLst>
              <a:ext uri="{FF2B5EF4-FFF2-40B4-BE49-F238E27FC236}">
                <a16:creationId xmlns:a16="http://schemas.microsoft.com/office/drawing/2014/main" id="{C2508E57-992F-E38D-2B58-0CE86C23DF46}"/>
              </a:ext>
            </a:extLst>
          </p:cNvPr>
          <p:cNvSpPr/>
          <p:nvPr userDrawn="1"/>
        </p:nvSpPr>
        <p:spPr>
          <a:xfrm>
            <a:off x="8420100"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C9928934-06D3-A5D5-CA08-153C88ABF9D8}"/>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E0232A84-3E08-1D8C-7720-0414016644E0}"/>
              </a:ext>
            </a:extLst>
          </p:cNvPr>
          <p:cNvSpPr>
            <a:spLocks noGrp="1"/>
          </p:cNvSpPr>
          <p:nvPr>
            <p:ph type="sldNum" sz="quarter" idx="26"/>
          </p:nvPr>
        </p:nvSpPr>
        <p:spPr/>
        <p:txBody>
          <a:bodyPr/>
          <a:lstStyle>
            <a:lvl1pPr>
              <a:defRPr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sp>
        <p:nvSpPr>
          <p:cNvPr id="7" name="Text Placeholder 24">
            <a:extLst>
              <a:ext uri="{FF2B5EF4-FFF2-40B4-BE49-F238E27FC236}">
                <a16:creationId xmlns:a16="http://schemas.microsoft.com/office/drawing/2014/main" id="{A0B4AC26-4A55-7146-EB33-A359DCEE8ACE}"/>
              </a:ext>
            </a:extLst>
          </p:cNvPr>
          <p:cNvSpPr>
            <a:spLocks noGrp="1"/>
          </p:cNvSpPr>
          <p:nvPr>
            <p:ph type="body" sz="quarter" idx="20"/>
          </p:nvPr>
        </p:nvSpPr>
        <p:spPr>
          <a:xfrm>
            <a:off x="402770" y="1773238"/>
            <a:ext cx="7598229" cy="4486275"/>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itle 20">
            <a:extLst>
              <a:ext uri="{FF2B5EF4-FFF2-40B4-BE49-F238E27FC236}">
                <a16:creationId xmlns:a16="http://schemas.microsoft.com/office/drawing/2014/main" id="{BB6709BD-DFA7-E633-A595-B07E92F08C46}"/>
              </a:ext>
            </a:extLst>
          </p:cNvPr>
          <p:cNvSpPr>
            <a:spLocks noGrp="1"/>
          </p:cNvSpPr>
          <p:nvPr>
            <p:ph type="title"/>
          </p:nvPr>
        </p:nvSpPr>
        <p:spPr>
          <a:xfrm>
            <a:off x="390525" y="248409"/>
            <a:ext cx="7610474"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0" name="Text Placeholder 9">
            <a:extLst>
              <a:ext uri="{FF2B5EF4-FFF2-40B4-BE49-F238E27FC236}">
                <a16:creationId xmlns:a16="http://schemas.microsoft.com/office/drawing/2014/main" id="{18FC3E88-CC56-201B-5EFA-812B4BDDDC0E}"/>
              </a:ext>
            </a:extLst>
          </p:cNvPr>
          <p:cNvSpPr>
            <a:spLocks noGrp="1"/>
          </p:cNvSpPr>
          <p:nvPr>
            <p:ph type="body" sz="quarter" idx="14" hasCustomPrompt="1"/>
          </p:nvPr>
        </p:nvSpPr>
        <p:spPr>
          <a:xfrm>
            <a:off x="390525" y="1110217"/>
            <a:ext cx="761047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11" name="Text Placeholder 24">
            <a:extLst>
              <a:ext uri="{FF2B5EF4-FFF2-40B4-BE49-F238E27FC236}">
                <a16:creationId xmlns:a16="http://schemas.microsoft.com/office/drawing/2014/main" id="{944B3575-5ECF-7B59-2557-0D38B0B3A181}"/>
              </a:ext>
            </a:extLst>
          </p:cNvPr>
          <p:cNvSpPr>
            <a:spLocks noGrp="1"/>
          </p:cNvSpPr>
          <p:nvPr>
            <p:ph type="body" sz="quarter" idx="21"/>
          </p:nvPr>
        </p:nvSpPr>
        <p:spPr>
          <a:xfrm>
            <a:off x="8828087" y="1773238"/>
            <a:ext cx="3013076"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9">
            <a:extLst>
              <a:ext uri="{FF2B5EF4-FFF2-40B4-BE49-F238E27FC236}">
                <a16:creationId xmlns:a16="http://schemas.microsoft.com/office/drawing/2014/main" id="{DD734E1F-A42B-F778-74C6-828B0B1E2EEA}"/>
              </a:ext>
            </a:extLst>
          </p:cNvPr>
          <p:cNvSpPr>
            <a:spLocks noGrp="1"/>
          </p:cNvSpPr>
          <p:nvPr>
            <p:ph type="body" sz="quarter" idx="23" hasCustomPrompt="1"/>
          </p:nvPr>
        </p:nvSpPr>
        <p:spPr>
          <a:xfrm>
            <a:off x="8828088" y="248409"/>
            <a:ext cx="3013075" cy="641350"/>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sp>
        <p:nvSpPr>
          <p:cNvPr id="14" name="Text Placeholder 9">
            <a:extLst>
              <a:ext uri="{FF2B5EF4-FFF2-40B4-BE49-F238E27FC236}">
                <a16:creationId xmlns:a16="http://schemas.microsoft.com/office/drawing/2014/main" id="{76B866DF-8FE5-9AA4-B4B9-DCF6C6BC5A9C}"/>
              </a:ext>
            </a:extLst>
          </p:cNvPr>
          <p:cNvSpPr>
            <a:spLocks noGrp="1"/>
          </p:cNvSpPr>
          <p:nvPr>
            <p:ph type="body" sz="quarter" idx="24" hasCustomPrompt="1"/>
          </p:nvPr>
        </p:nvSpPr>
        <p:spPr>
          <a:xfrm>
            <a:off x="8826501" y="1110217"/>
            <a:ext cx="3014662"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cxnSp>
        <p:nvCxnSpPr>
          <p:cNvPr id="15" name="Straight Connector 14">
            <a:extLst>
              <a:ext uri="{FF2B5EF4-FFF2-40B4-BE49-F238E27FC236}">
                <a16:creationId xmlns:a16="http://schemas.microsoft.com/office/drawing/2014/main" id="{0A309C43-A7A6-0179-6205-869CE8DD87B7}"/>
              </a:ext>
            </a:extLst>
          </p:cNvPr>
          <p:cNvCxnSpPr>
            <a:cxnSpLocks/>
          </p:cNvCxnSpPr>
          <p:nvPr userDrawn="1"/>
        </p:nvCxnSpPr>
        <p:spPr>
          <a:xfrm>
            <a:off x="8818073" y="977497"/>
            <a:ext cx="30230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785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LL OUT LEFT 0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3695F1-4122-359E-1AB9-30F51016E74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dirty="0"/>
              <a:t>Call out</a:t>
            </a:r>
            <a:endParaRPr lang="en-US" dirty="0"/>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4" name="Text Placeholder 24">
            <a:extLst>
              <a:ext uri="{FF2B5EF4-FFF2-40B4-BE49-F238E27FC236}">
                <a16:creationId xmlns:a16="http://schemas.microsoft.com/office/drawing/2014/main" id="{F838B504-A0EC-96CF-44A9-C6A8FA4C9217}"/>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773A6AC2-4BA3-F0B0-7ED2-D4E77F851358}"/>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dirty="0"/>
              <a:t>Click to add subheading</a:t>
            </a:r>
            <a:endParaRPr lang="en-US" dirty="0"/>
          </a:p>
        </p:txBody>
      </p:sp>
      <p:pic>
        <p:nvPicPr>
          <p:cNvPr id="8" name="Graphic 7">
            <a:extLst>
              <a:ext uri="{FF2B5EF4-FFF2-40B4-BE49-F238E27FC236}">
                <a16:creationId xmlns:a16="http://schemas.microsoft.com/office/drawing/2014/main" id="{8198880F-514C-831E-9DA4-56817C51A5B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747729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LL OUT LEFT 0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B7E99A-14E4-CD66-FFAE-B2B3877B7660}"/>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4" name="Text Placeholder 24">
            <a:extLst>
              <a:ext uri="{FF2B5EF4-FFF2-40B4-BE49-F238E27FC236}">
                <a16:creationId xmlns:a16="http://schemas.microsoft.com/office/drawing/2014/main" id="{C9F53E1C-2D9B-AE08-0A1A-51C77ED3D2B0}"/>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E06AA267-E908-1216-8862-E061ACB7A8F4}"/>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pic>
        <p:nvPicPr>
          <p:cNvPr id="8" name="Graphic 7">
            <a:extLst>
              <a:ext uri="{FF2B5EF4-FFF2-40B4-BE49-F238E27FC236}">
                <a16:creationId xmlns:a16="http://schemas.microsoft.com/office/drawing/2014/main" id="{418EC982-5097-90F5-F50A-62FC56A4FD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2175200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5">
    <p:bg>
      <p:bgPr>
        <a:solidFill>
          <a:schemeClr val="accent3"/>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67292FB3-C8D8-DFE0-56B7-9399619A851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83923892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ALL OUT LEFT 0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28572B-AB88-A5AB-73EA-2F21A9D906DA}"/>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bg1"/>
                </a:solidFill>
                <a:latin typeface="Publico Roman" panose="02000603080000020004" pitchFamily="2" charset="77"/>
              </a:defRPr>
            </a:lvl1pPr>
          </a:lstStyle>
          <a:p>
            <a:pPr lvl="0"/>
            <a:r>
              <a:rPr lang="en-GB" dirty="0"/>
              <a:t>Call out</a:t>
            </a:r>
            <a:endParaRPr lang="en-US" dirty="0"/>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4" name="Text Placeholder 24">
            <a:extLst>
              <a:ext uri="{FF2B5EF4-FFF2-40B4-BE49-F238E27FC236}">
                <a16:creationId xmlns:a16="http://schemas.microsoft.com/office/drawing/2014/main" id="{D440FF90-E984-28A2-7F2F-5C587D8E8FE6}"/>
              </a:ext>
            </a:extLst>
          </p:cNvPr>
          <p:cNvSpPr>
            <a:spLocks noGrp="1"/>
          </p:cNvSpPr>
          <p:nvPr>
            <p:ph type="body" sz="quarter" idx="21"/>
          </p:nvPr>
        </p:nvSpPr>
        <p:spPr>
          <a:xfrm>
            <a:off x="395515" y="1773238"/>
            <a:ext cx="2984240" cy="44862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b="0" i="0">
                <a:solidFill>
                  <a:schemeClr val="bg1"/>
                </a:solidFill>
                <a:latin typeface="Publico Roman" panose="02000603080000020004" pitchFamily="2" charset="77"/>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18D719-6651-2DF4-E81C-29C81E88760D}"/>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bg1"/>
                </a:solidFill>
                <a:latin typeface="Lato" panose="020F0502020204030203" pitchFamily="34" charset="77"/>
              </a:defRPr>
            </a:lvl1pPr>
          </a:lstStyle>
          <a:p>
            <a:pPr lvl="0"/>
            <a:r>
              <a:rPr lang="en-GB" dirty="0"/>
              <a:t>Click to add subheading</a:t>
            </a:r>
            <a:endParaRPr lang="en-US" dirty="0"/>
          </a:p>
        </p:txBody>
      </p:sp>
      <p:pic>
        <p:nvPicPr>
          <p:cNvPr id="8" name="Graphic 7">
            <a:extLst>
              <a:ext uri="{FF2B5EF4-FFF2-40B4-BE49-F238E27FC236}">
                <a16:creationId xmlns:a16="http://schemas.microsoft.com/office/drawing/2014/main" id="{88420F42-9036-FB06-1CAA-DFCF437D64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8692005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LL OUT LEFT 0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5FD503-58A3-D7FC-E536-991739FBF4D5}"/>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4" name="Text Placeholder 24">
            <a:extLst>
              <a:ext uri="{FF2B5EF4-FFF2-40B4-BE49-F238E27FC236}">
                <a16:creationId xmlns:a16="http://schemas.microsoft.com/office/drawing/2014/main" id="{DDAC6A2D-7F1A-090E-8CF6-56BAC3141A1E}"/>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19B56A99-5B76-C78C-1156-F077C8DBE0D9}"/>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pic>
        <p:nvPicPr>
          <p:cNvPr id="8" name="Graphic 7">
            <a:extLst>
              <a:ext uri="{FF2B5EF4-FFF2-40B4-BE49-F238E27FC236}">
                <a16:creationId xmlns:a16="http://schemas.microsoft.com/office/drawing/2014/main" id="{305C97A5-DBFD-689E-2937-E757801CDB6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3113119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ALL OUT LEFT 0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1C806C-B594-2953-6B13-D7286C25EA27}"/>
              </a:ext>
            </a:extLst>
          </p:cNvPr>
          <p:cNvSpPr/>
          <p:nvPr userDrawn="1"/>
        </p:nvSpPr>
        <p:spPr>
          <a:xfrm>
            <a:off x="3514725" y="819150"/>
            <a:ext cx="731841" cy="64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3" name="Rectangle 2">
            <a:extLst>
              <a:ext uri="{FF2B5EF4-FFF2-40B4-BE49-F238E27FC236}">
                <a16:creationId xmlns:a16="http://schemas.microsoft.com/office/drawing/2014/main" id="{8DAA22B4-1E22-C18C-315C-98A2302BD74A}"/>
              </a:ext>
            </a:extLst>
          </p:cNvPr>
          <p:cNvSpPr/>
          <p:nvPr userDrawn="1"/>
        </p:nvSpPr>
        <p:spPr>
          <a:xfrm>
            <a:off x="-33941" y="0"/>
            <a:ext cx="383857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Footer Placeholder 4">
            <a:extLst>
              <a:ext uri="{FF2B5EF4-FFF2-40B4-BE49-F238E27FC236}">
                <a16:creationId xmlns:a16="http://schemas.microsoft.com/office/drawing/2014/main" id="{7EEB45A5-0434-5F02-1843-F62D3E1E5DB7}"/>
              </a:ext>
            </a:extLst>
          </p:cNvPr>
          <p:cNvSpPr>
            <a:spLocks noGrp="1"/>
          </p:cNvSpPr>
          <p:nvPr>
            <p:ph type="ftr" sz="quarter" idx="25"/>
          </p:nvPr>
        </p:nvSpPr>
        <p:spPr/>
        <p:txBody>
          <a:bodyPr/>
          <a:lstStyle/>
          <a:p>
            <a:r>
              <a:rPr lang="en-US"/>
              <a:t>Presentation title | Year | © Chubb 2025. All rights reserved.</a:t>
            </a:r>
            <a:endParaRPr lang="en-US" dirty="0"/>
          </a:p>
        </p:txBody>
      </p:sp>
      <p:sp>
        <p:nvSpPr>
          <p:cNvPr id="6" name="Slide Number Placeholder 5">
            <a:extLst>
              <a:ext uri="{FF2B5EF4-FFF2-40B4-BE49-F238E27FC236}">
                <a16:creationId xmlns:a16="http://schemas.microsoft.com/office/drawing/2014/main" id="{148E9A65-74BD-BC40-6016-BCC356ED4869}"/>
              </a:ext>
            </a:extLst>
          </p:cNvPr>
          <p:cNvSpPr>
            <a:spLocks noGrp="1"/>
          </p:cNvSpPr>
          <p:nvPr>
            <p:ph type="sldNum" sz="quarter" idx="2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9" name="Text Placeholder 9">
            <a:extLst>
              <a:ext uri="{FF2B5EF4-FFF2-40B4-BE49-F238E27FC236}">
                <a16:creationId xmlns:a16="http://schemas.microsoft.com/office/drawing/2014/main" id="{E85B485B-4940-A308-5ADA-04880506457A}"/>
              </a:ext>
            </a:extLst>
          </p:cNvPr>
          <p:cNvSpPr>
            <a:spLocks noGrp="1"/>
          </p:cNvSpPr>
          <p:nvPr>
            <p:ph type="body" sz="quarter" idx="23" hasCustomPrompt="1"/>
          </p:nvPr>
        </p:nvSpPr>
        <p:spPr>
          <a:xfrm>
            <a:off x="395515" y="248409"/>
            <a:ext cx="2961141" cy="647353"/>
          </a:xfrm>
          <a:prstGeom prst="rect">
            <a:avLst/>
          </a:prstGeom>
        </p:spPr>
        <p:txBody>
          <a:bodyPr anchor="ctr">
            <a:noAutofit/>
          </a:bodyPr>
          <a:lstStyle>
            <a:lvl1pPr>
              <a:lnSpc>
                <a:spcPct val="110000"/>
              </a:lnSpc>
              <a:defRPr sz="2400" b="0" i="0">
                <a:solidFill>
                  <a:schemeClr val="tx1"/>
                </a:solidFill>
                <a:latin typeface="Publico Roman" panose="02000603080000020004" pitchFamily="2" charset="77"/>
              </a:defRPr>
            </a:lvl1pPr>
          </a:lstStyle>
          <a:p>
            <a:pPr lvl="0"/>
            <a:r>
              <a:rPr lang="en-GB" dirty="0"/>
              <a:t>Call out</a:t>
            </a:r>
            <a:endParaRPr lang="en-US" dirty="0"/>
          </a:p>
        </p:txBody>
      </p:sp>
      <p:cxnSp>
        <p:nvCxnSpPr>
          <p:cNvPr id="11" name="Straight Connector 10">
            <a:extLst>
              <a:ext uri="{FF2B5EF4-FFF2-40B4-BE49-F238E27FC236}">
                <a16:creationId xmlns:a16="http://schemas.microsoft.com/office/drawing/2014/main" id="{08EBAE64-5252-40F2-8C13-5FD70534278C}"/>
              </a:ext>
            </a:extLst>
          </p:cNvPr>
          <p:cNvCxnSpPr>
            <a:cxnSpLocks/>
          </p:cNvCxnSpPr>
          <p:nvPr userDrawn="1"/>
        </p:nvCxnSpPr>
        <p:spPr>
          <a:xfrm>
            <a:off x="387087" y="977497"/>
            <a:ext cx="296114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itle 25">
            <a:extLst>
              <a:ext uri="{FF2B5EF4-FFF2-40B4-BE49-F238E27FC236}">
                <a16:creationId xmlns:a16="http://schemas.microsoft.com/office/drawing/2014/main" id="{42933D5B-D87C-55F5-0702-B6FFCC8D1D8E}"/>
              </a:ext>
            </a:extLst>
          </p:cNvPr>
          <p:cNvSpPr>
            <a:spLocks noGrp="1"/>
          </p:cNvSpPr>
          <p:nvPr>
            <p:ph type="title"/>
          </p:nvPr>
        </p:nvSpPr>
        <p:spPr>
          <a:xfrm>
            <a:off x="4221665" y="248409"/>
            <a:ext cx="7619498" cy="647697"/>
          </a:xfrm>
          <a:prstGeom prst="rect">
            <a:avLst/>
          </a:prstGeom>
        </p:spPr>
        <p:txBody>
          <a:bodyPr/>
          <a:lstStyle>
            <a:lvl1pPr algn="l">
              <a:defRPr b="0" i="0">
                <a:latin typeface="Publico Roman" panose="02000603080000020004" pitchFamily="2" charset="77"/>
              </a:defRPr>
            </a:lvl1pPr>
          </a:lstStyle>
          <a:p>
            <a:r>
              <a:rPr lang="en-GB" dirty="0"/>
              <a:t>Click to edit Master title style</a:t>
            </a:r>
          </a:p>
        </p:txBody>
      </p:sp>
      <p:sp>
        <p:nvSpPr>
          <p:cNvPr id="14" name="Text Placeholder 24">
            <a:extLst>
              <a:ext uri="{FF2B5EF4-FFF2-40B4-BE49-F238E27FC236}">
                <a16:creationId xmlns:a16="http://schemas.microsoft.com/office/drawing/2014/main" id="{6FF9A1B1-68E0-C95B-9A4D-0774CDCE578B}"/>
              </a:ext>
            </a:extLst>
          </p:cNvPr>
          <p:cNvSpPr>
            <a:spLocks noGrp="1"/>
          </p:cNvSpPr>
          <p:nvPr>
            <p:ph type="body" sz="quarter" idx="20"/>
          </p:nvPr>
        </p:nvSpPr>
        <p:spPr>
          <a:xfrm>
            <a:off x="4221665" y="1773239"/>
            <a:ext cx="7619498" cy="4486274"/>
          </a:xfrm>
          <a:prstGeom prst="rect">
            <a:avLst/>
          </a:prstGeom>
        </p:spPr>
        <p:txBody>
          <a:bodyPr/>
          <a:lstStyle>
            <a:lvl4pPr>
              <a:defRPr b="0" i="0">
                <a:latin typeface="Publico Roman" panose="02000603080000020004" pitchFamily="2" charset="77"/>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Text Placeholder 9">
            <a:extLst>
              <a:ext uri="{FF2B5EF4-FFF2-40B4-BE49-F238E27FC236}">
                <a16:creationId xmlns:a16="http://schemas.microsoft.com/office/drawing/2014/main" id="{85A0A053-9F51-7843-3D06-3593BC8F369D}"/>
              </a:ext>
            </a:extLst>
          </p:cNvPr>
          <p:cNvSpPr>
            <a:spLocks noGrp="1"/>
          </p:cNvSpPr>
          <p:nvPr>
            <p:ph type="body" sz="quarter" idx="14" hasCustomPrompt="1"/>
          </p:nvPr>
        </p:nvSpPr>
        <p:spPr>
          <a:xfrm>
            <a:off x="4221665" y="1110217"/>
            <a:ext cx="7619498"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sp>
        <p:nvSpPr>
          <p:cNvPr id="4" name="Text Placeholder 24">
            <a:extLst>
              <a:ext uri="{FF2B5EF4-FFF2-40B4-BE49-F238E27FC236}">
                <a16:creationId xmlns:a16="http://schemas.microsoft.com/office/drawing/2014/main" id="{211C25B0-A483-24BC-F698-C5FD36A75E11}"/>
              </a:ext>
            </a:extLst>
          </p:cNvPr>
          <p:cNvSpPr>
            <a:spLocks noGrp="1"/>
          </p:cNvSpPr>
          <p:nvPr>
            <p:ph type="body" sz="quarter" idx="21"/>
          </p:nvPr>
        </p:nvSpPr>
        <p:spPr>
          <a:xfrm>
            <a:off x="395515" y="1773238"/>
            <a:ext cx="2984240" cy="448627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b="0" i="0">
                <a:solidFill>
                  <a:schemeClr val="tx1"/>
                </a:solidFill>
                <a:latin typeface="Publico Roman" panose="02000603080000020004" pitchFamily="2" charset="77"/>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86287D7B-7BDE-7147-86E5-00677ABF6B6C}"/>
              </a:ext>
            </a:extLst>
          </p:cNvPr>
          <p:cNvSpPr>
            <a:spLocks noGrp="1"/>
          </p:cNvSpPr>
          <p:nvPr>
            <p:ph type="body" sz="quarter" idx="24" hasCustomPrompt="1"/>
          </p:nvPr>
        </p:nvSpPr>
        <p:spPr>
          <a:xfrm>
            <a:off x="390525" y="1110217"/>
            <a:ext cx="2957704" cy="425743"/>
          </a:xfrm>
          <a:prstGeom prst="rect">
            <a:avLst/>
          </a:prstGeom>
        </p:spPr>
        <p:txBody>
          <a:bodyPr>
            <a:normAutofit/>
          </a:bodyPr>
          <a:lstStyle>
            <a:lvl1pPr>
              <a:lnSpc>
                <a:spcPct val="110000"/>
              </a:lnSpc>
              <a:defRPr sz="1600" b="0" i="0">
                <a:solidFill>
                  <a:schemeClr val="tx1"/>
                </a:solidFill>
                <a:latin typeface="Lato" panose="020F0502020204030203" pitchFamily="34" charset="77"/>
              </a:defRPr>
            </a:lvl1pPr>
          </a:lstStyle>
          <a:p>
            <a:pPr lvl="0"/>
            <a:r>
              <a:rPr lang="en-GB" dirty="0"/>
              <a:t>Click to add subheading</a:t>
            </a:r>
            <a:endParaRPr lang="en-US" dirty="0"/>
          </a:p>
        </p:txBody>
      </p:sp>
      <p:pic>
        <p:nvPicPr>
          <p:cNvPr id="8" name="Graphic 7">
            <a:extLst>
              <a:ext uri="{FF2B5EF4-FFF2-40B4-BE49-F238E27FC236}">
                <a16:creationId xmlns:a16="http://schemas.microsoft.com/office/drawing/2014/main" id="{ABAEE743-BF11-A943-8263-098ADC22EE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954848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reserve="1" userDrawn="1">
  <p:cSld name="BLANK 01">
    <p:bg>
      <p:bgPr>
        <a:solidFill>
          <a:schemeClr val="bg1"/>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2" name="Footer Placeholder 1">
            <a:extLst>
              <a:ext uri="{FF2B5EF4-FFF2-40B4-BE49-F238E27FC236}">
                <a16:creationId xmlns:a16="http://schemas.microsoft.com/office/drawing/2014/main" id="{DDFEAAB5-B3AB-5C27-6B16-9194965BC1E4}"/>
              </a:ext>
            </a:extLst>
          </p:cNvPr>
          <p:cNvSpPr>
            <a:spLocks noGrp="1"/>
          </p:cNvSpPr>
          <p:nvPr>
            <p:ph type="ftr" sz="quarter" idx="15"/>
          </p:nvPr>
        </p:nvSpPr>
        <p:spPr/>
        <p:txBody>
          <a:bodyPr/>
          <a:lstStyle/>
          <a:p>
            <a:r>
              <a:rPr lang="en-US"/>
              <a:t>Presentation title | Year | © Chubb 2025. All rights reserved.</a:t>
            </a:r>
            <a:endParaRPr lang="en-US" dirty="0"/>
          </a:p>
        </p:txBody>
      </p:sp>
      <p:sp>
        <p:nvSpPr>
          <p:cNvPr id="3" name="Slide Number Placeholder 2">
            <a:extLst>
              <a:ext uri="{FF2B5EF4-FFF2-40B4-BE49-F238E27FC236}">
                <a16:creationId xmlns:a16="http://schemas.microsoft.com/office/drawing/2014/main" id="{77E52D9A-34CA-3629-E71E-F60A6309820B}"/>
              </a:ext>
            </a:extLst>
          </p:cNvPr>
          <p:cNvSpPr>
            <a:spLocks noGrp="1"/>
          </p:cNvSpPr>
          <p:nvPr>
            <p:ph type="sldNum" sz="quarter" idx="16"/>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
        <p:nvSpPr>
          <p:cNvPr id="4" name="Rectangle 3">
            <a:extLst>
              <a:ext uri="{FF2B5EF4-FFF2-40B4-BE49-F238E27FC236}">
                <a16:creationId xmlns:a16="http://schemas.microsoft.com/office/drawing/2014/main" id="{0684EB8F-7558-EE46-F9D0-EA3FEDB105FC}"/>
              </a:ext>
            </a:extLst>
          </p:cNvPr>
          <p:cNvSpPr/>
          <p:nvPr userDrawn="1"/>
        </p:nvSpPr>
        <p:spPr>
          <a:xfrm>
            <a:off x="266700" y="1016000"/>
            <a:ext cx="117983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5" name="Rectangle 4">
            <a:extLst>
              <a:ext uri="{FF2B5EF4-FFF2-40B4-BE49-F238E27FC236}">
                <a16:creationId xmlns:a16="http://schemas.microsoft.com/office/drawing/2014/main" id="{907F2F21-3559-F838-99F6-3398F33CA305}"/>
              </a:ext>
            </a:extLst>
          </p:cNvPr>
          <p:cNvSpPr/>
          <p:nvPr userDrawn="1"/>
        </p:nvSpPr>
        <p:spPr>
          <a:xfrm>
            <a:off x="266700" y="723900"/>
            <a:ext cx="11658600"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Tree>
    <p:extLst>
      <p:ext uri="{BB962C8B-B14F-4D97-AF65-F5344CB8AC3E}">
        <p14:creationId xmlns:p14="http://schemas.microsoft.com/office/powerpoint/2010/main" val="35810006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preserve="1" userDrawn="1">
  <p:cSld name="BLANK 02">
    <p:bg>
      <p:bgPr>
        <a:solidFill>
          <a:srgbClr val="F2F2F2"/>
        </a:solidFill>
        <a:effectLst/>
      </p:bgPr>
    </p:bg>
    <p:spTree>
      <p:nvGrpSpPr>
        <p:cNvPr id="1" name=""/>
        <p:cNvGrpSpPr/>
        <p:nvPr/>
      </p:nvGrpSpPr>
      <p:grpSpPr>
        <a:xfrm>
          <a:off x="0" y="0"/>
          <a:ext cx="0" cy="0"/>
          <a:chOff x="0" y="0"/>
          <a:chExt cx="0" cy="0"/>
        </a:xfrm>
      </p:grpSpPr>
      <p:sp>
        <p:nvSpPr>
          <p:cNvPr id="7" name="Source" hidden="1"/>
          <p:cNvSpPr txBox="1"/>
          <p:nvPr userDrawn="1">
            <p:custDataLst>
              <p:tags r:id="rId1"/>
            </p:custDataLst>
          </p:nvPr>
        </p:nvSpPr>
        <p:spPr>
          <a:xfrm rot="10800000" flipV="1">
            <a:off x="5988570" y="6222957"/>
            <a:ext cx="5588530" cy="138499"/>
          </a:xfrm>
          <a:prstGeom prst="rect">
            <a:avLst/>
          </a:prstGeom>
          <a:noFill/>
        </p:spPr>
        <p:txBody>
          <a:bodyPr wrap="square" lIns="0" tIns="0" rIns="0" bIns="0" rtlCol="0" anchor="b" anchorCtr="0">
            <a:noAutofit/>
          </a:bodyPr>
          <a:lstStyle/>
          <a:p>
            <a:pPr algn="r"/>
            <a:r>
              <a:rPr lang="en-US" sz="900" kern="1200">
                <a:solidFill>
                  <a:schemeClr val="tx1"/>
                </a:solidFill>
                <a:latin typeface="+mn-lt"/>
                <a:ea typeface="+mn-ea"/>
                <a:cs typeface="+mn-cs"/>
              </a:rPr>
              <a:t>Source</a:t>
            </a:r>
          </a:p>
        </p:txBody>
      </p:sp>
      <p:sp>
        <p:nvSpPr>
          <p:cNvPr id="5" name="Rectangle 4">
            <a:extLst>
              <a:ext uri="{FF2B5EF4-FFF2-40B4-BE49-F238E27FC236}">
                <a16:creationId xmlns:a16="http://schemas.microsoft.com/office/drawing/2014/main" id="{40EC369E-237C-BDD6-3352-9D205464A7EA}"/>
              </a:ext>
            </a:extLst>
          </p:cNvPr>
          <p:cNvSpPr/>
          <p:nvPr userDrawn="1"/>
        </p:nvSpPr>
        <p:spPr>
          <a:xfrm>
            <a:off x="266700" y="1016000"/>
            <a:ext cx="11798300" cy="5715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6" name="Rectangle 5">
            <a:extLst>
              <a:ext uri="{FF2B5EF4-FFF2-40B4-BE49-F238E27FC236}">
                <a16:creationId xmlns:a16="http://schemas.microsoft.com/office/drawing/2014/main" id="{0EB7C02E-91AE-A851-E081-CD4FED0F2CD1}"/>
              </a:ext>
            </a:extLst>
          </p:cNvPr>
          <p:cNvSpPr/>
          <p:nvPr userDrawn="1"/>
        </p:nvSpPr>
        <p:spPr>
          <a:xfrm>
            <a:off x="266700" y="719328"/>
            <a:ext cx="11798300" cy="571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GB" sz="1400"/>
          </a:p>
        </p:txBody>
      </p:sp>
      <p:sp>
        <p:nvSpPr>
          <p:cNvPr id="4" name="Footer Placeholder 3">
            <a:extLst>
              <a:ext uri="{FF2B5EF4-FFF2-40B4-BE49-F238E27FC236}">
                <a16:creationId xmlns:a16="http://schemas.microsoft.com/office/drawing/2014/main" id="{3CD71FB4-BCD9-B1E9-2FE1-E3475B2BBB7A}"/>
              </a:ext>
            </a:extLst>
          </p:cNvPr>
          <p:cNvSpPr>
            <a:spLocks noGrp="1"/>
          </p:cNvSpPr>
          <p:nvPr>
            <p:ph type="ftr" sz="quarter" idx="10"/>
          </p:nvPr>
        </p:nvSpPr>
        <p:spPr/>
        <p:txBody>
          <a:bodyPr/>
          <a:lstStyle/>
          <a:p>
            <a:r>
              <a:rPr lang="en-US"/>
              <a:t>Presentation title | Year | © Chubb 2025. All rights reserved.</a:t>
            </a:r>
            <a:endParaRPr lang="en-US" dirty="0"/>
          </a:p>
        </p:txBody>
      </p:sp>
      <p:sp>
        <p:nvSpPr>
          <p:cNvPr id="8" name="Slide Number Placeholder 7">
            <a:extLst>
              <a:ext uri="{FF2B5EF4-FFF2-40B4-BE49-F238E27FC236}">
                <a16:creationId xmlns:a16="http://schemas.microsoft.com/office/drawing/2014/main" id="{77538B3E-F755-91E8-FA51-97BE6C1989B7}"/>
              </a:ext>
            </a:extLst>
          </p:cNvPr>
          <p:cNvSpPr>
            <a:spLocks noGrp="1"/>
          </p:cNvSpPr>
          <p:nvPr>
            <p:ph type="sldNum" sz="quarter" idx="11"/>
          </p:nvPr>
        </p:nvSpPr>
        <p:spPr/>
        <p:txBody>
          <a:bodyPr/>
          <a:lstStyle>
            <a:lvl1pPr>
              <a:defRPr b="0" i="0">
                <a:latin typeface="Publico Roman" panose="02000603080000020004" pitchFamily="2" charset="77"/>
              </a:defRPr>
            </a:lvl1pPr>
          </a:lstStyle>
          <a:p>
            <a:fld id="{30DCA309-6541-48DD-BDE8-B81C1DE2A997}" type="slidenum">
              <a:rPr lang="en-US" smtClean="0"/>
              <a:pPr/>
              <a:t>‹#›</a:t>
            </a:fld>
            <a:endParaRPr lang="en-US" dirty="0"/>
          </a:p>
        </p:txBody>
      </p:sp>
    </p:spTree>
    <p:extLst>
      <p:ext uri="{BB962C8B-B14F-4D97-AF65-F5344CB8AC3E}">
        <p14:creationId xmlns:p14="http://schemas.microsoft.com/office/powerpoint/2010/main" val="23753570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userDrawn="1">
  <p:cSld name="END SLIDE 01">
    <p:bg>
      <p:bgPr>
        <a:solidFill>
          <a:srgbClr val="000CBA"/>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dirty="0"/>
              <a:t>Legal information </a:t>
            </a:r>
            <a:endParaRPr lang="en-US" dirty="0"/>
          </a:p>
        </p:txBody>
      </p:sp>
      <p:pic>
        <p:nvPicPr>
          <p:cNvPr id="3" name="Graphic 2">
            <a:extLst>
              <a:ext uri="{FF2B5EF4-FFF2-40B4-BE49-F238E27FC236}">
                <a16:creationId xmlns:a16="http://schemas.microsoft.com/office/drawing/2014/main" id="{B8F41754-E02E-68AF-2327-36CDD6E4A4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BBCF37BF-C0F6-D0C4-D11D-AEC691F3C7F1}"/>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All content in this material is for general information purposes only. It does not constitute personal advice or a recommendation to any individual or business of any product or service. </a:t>
            </a:r>
            <a:br>
              <a:rPr lang="en-US" dirty="0"/>
            </a:br>
            <a:r>
              <a:rPr lang="en-US" dirty="0"/>
              <a:t>Please refer to the policy documentation issued for full terms and conditions of coverage. </a:t>
            </a:r>
            <a:br>
              <a:rPr lang="en-US" dirty="0"/>
            </a:br>
            <a:r>
              <a:rPr lang="en-US" dirty="0"/>
              <a:t>Chubb European Group SE, a Norwegian Registered Foreign Company (NUF), is a Norwegian branch registered in the </a:t>
            </a:r>
            <a:r>
              <a:rPr lang="en-US" dirty="0" err="1"/>
              <a:t>Brønnøysund</a:t>
            </a:r>
            <a:r>
              <a:rPr lang="en-US" dirty="0"/>
              <a:t> Register with the corporate registration number 986 116 982 and the visiting address Fridtjof </a:t>
            </a:r>
            <a:r>
              <a:rPr lang="en-US" dirty="0" err="1"/>
              <a:t>Nansens</a:t>
            </a:r>
            <a:r>
              <a:rPr lang="en-US" dirty="0"/>
              <a:t> Plass 3, 0160 Oslo. Chubb European Group SE is an undertaking governed by the provisions of the French insurance code with registration number 450 327 374 RCS Nanterre and the following registered office: La Tour Carpe Diem, 31 Place des </a:t>
            </a:r>
            <a:r>
              <a:rPr lang="en-US" dirty="0" err="1"/>
              <a:t>Corolles</a:t>
            </a:r>
            <a:r>
              <a:rPr lang="en-US" dirty="0"/>
              <a:t>, Esplanade Nord, 92400 Courbevoie, France. Chubb European Group SE has fully paid share capital of €896,176,662 and is supervised by the Autorité de </a:t>
            </a:r>
            <a:r>
              <a:rPr lang="en-US" dirty="0" err="1"/>
              <a:t>contrôle</a:t>
            </a:r>
            <a:r>
              <a:rPr lang="en-US" dirty="0"/>
              <a:t> </a:t>
            </a:r>
            <a:r>
              <a:rPr lang="en-US" dirty="0" err="1"/>
              <a:t>prudentiel</a:t>
            </a:r>
            <a:r>
              <a:rPr lang="en-US" dirty="0"/>
              <a:t> et de </a:t>
            </a:r>
            <a:r>
              <a:rPr lang="en-US" dirty="0" err="1"/>
              <a:t>résolution</a:t>
            </a:r>
            <a:r>
              <a:rPr lang="en-US" dirty="0"/>
              <a:t> (ACPR) 4, Place de Budapest, CS 92459, 75436 PARIS CEDEX 09. The branch's operations are also subject to supervision by the Norwegian FSA (</a:t>
            </a:r>
            <a:r>
              <a:rPr lang="en-US" dirty="0" err="1"/>
              <a:t>Finanstilsynet</a:t>
            </a:r>
            <a:r>
              <a:rPr lang="en-US" dirty="0"/>
              <a:t>).</a:t>
            </a:r>
          </a:p>
          <a:p>
            <a:endParaRPr lang="en-US" dirty="0"/>
          </a:p>
          <a:p>
            <a:endParaRPr lang="en-US" dirty="0"/>
          </a:p>
        </p:txBody>
      </p:sp>
    </p:spTree>
    <p:extLst>
      <p:ext uri="{BB962C8B-B14F-4D97-AF65-F5344CB8AC3E}">
        <p14:creationId xmlns:p14="http://schemas.microsoft.com/office/powerpoint/2010/main" val="15913434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END SLIDE 02">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14" name="Text Placeholder 4">
            <a:extLst>
              <a:ext uri="{FF2B5EF4-FFF2-40B4-BE49-F238E27FC236}">
                <a16:creationId xmlns:a16="http://schemas.microsoft.com/office/drawing/2014/main" id="{A489115D-3FD2-A4C1-8F04-8D62AD5DF781}"/>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dirty="0"/>
              <a:t>Legal information </a:t>
            </a:r>
            <a:endParaRPr lang="en-US" dirty="0"/>
          </a:p>
        </p:txBody>
      </p:sp>
      <p:pic>
        <p:nvPicPr>
          <p:cNvPr id="3" name="Graphic 2">
            <a:extLst>
              <a:ext uri="{FF2B5EF4-FFF2-40B4-BE49-F238E27FC236}">
                <a16:creationId xmlns:a16="http://schemas.microsoft.com/office/drawing/2014/main" id="{242DDCCE-DC69-2D6A-F784-246A00D28F6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
        <p:nvSpPr>
          <p:cNvPr id="2" name="Subtitle 2">
            <a:extLst>
              <a:ext uri="{FF2B5EF4-FFF2-40B4-BE49-F238E27FC236}">
                <a16:creationId xmlns:a16="http://schemas.microsoft.com/office/drawing/2014/main" id="{C6A58989-81AA-C84A-EB75-09C6742E65C7}"/>
              </a:ext>
            </a:extLst>
          </p:cNvPr>
          <p:cNvSpPr>
            <a:spLocks noGrp="1"/>
          </p:cNvSpPr>
          <p:nvPr>
            <p:ph type="subTitle" idx="1" hasCustomPrompt="1"/>
          </p:nvPr>
        </p:nvSpPr>
        <p:spPr bwMode="gray">
          <a:xfrm>
            <a:off x="390525" y="4877362"/>
            <a:ext cx="10517602"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All content in this material is for general information purposes only. It does not constitute personal advice or a recommendation to any individual or business of any product or service. </a:t>
            </a:r>
            <a:br>
              <a:rPr lang="en-US" dirty="0"/>
            </a:br>
            <a:r>
              <a:rPr lang="en-US" dirty="0"/>
              <a:t>Please refer to the policy documentation issued for full terms and conditions of coverage. </a:t>
            </a:r>
            <a:br>
              <a:rPr lang="en-US" dirty="0"/>
            </a:br>
            <a:r>
              <a:rPr lang="en-US" dirty="0"/>
              <a:t>Chubb European Group SE, a Norwegian Registered Foreign Company (NUF), is a Norwegian branch registered in the </a:t>
            </a:r>
            <a:r>
              <a:rPr lang="en-US" dirty="0" err="1"/>
              <a:t>Brønnøysund</a:t>
            </a:r>
            <a:r>
              <a:rPr lang="en-US" dirty="0"/>
              <a:t> Register with the corporate registration number 986 116 982 and the visiting address Fridtjof </a:t>
            </a:r>
            <a:r>
              <a:rPr lang="en-US" dirty="0" err="1"/>
              <a:t>Nansens</a:t>
            </a:r>
            <a:r>
              <a:rPr lang="en-US" dirty="0"/>
              <a:t> Plass 3, 0160 Oslo. Chubb European Group SE is an undertaking governed by the provisions of the French insurance code with registration number 450 327 374 RCS Nanterre and the following registered office: La Tour Carpe Diem, 31 Place des </a:t>
            </a:r>
            <a:r>
              <a:rPr lang="en-US" dirty="0" err="1"/>
              <a:t>Corolles</a:t>
            </a:r>
            <a:r>
              <a:rPr lang="en-US" dirty="0"/>
              <a:t>, Esplanade Nord, 92400 Courbevoie, France. Chubb European Group SE has fully paid share capital of €896,176,662 and is supervised by the Autorité de </a:t>
            </a:r>
            <a:r>
              <a:rPr lang="en-US" dirty="0" err="1"/>
              <a:t>contrôle</a:t>
            </a:r>
            <a:r>
              <a:rPr lang="en-US" dirty="0"/>
              <a:t> </a:t>
            </a:r>
            <a:r>
              <a:rPr lang="en-US" dirty="0" err="1"/>
              <a:t>prudentiel</a:t>
            </a:r>
            <a:r>
              <a:rPr lang="en-US" dirty="0"/>
              <a:t> et de </a:t>
            </a:r>
            <a:r>
              <a:rPr lang="en-US" dirty="0" err="1"/>
              <a:t>résolution</a:t>
            </a:r>
            <a:r>
              <a:rPr lang="en-US" dirty="0"/>
              <a:t> (ACPR) 4, Place de Budapest, CS 92459, 75436 PARIS CEDEX 09. The branch's operations are also subject to supervision by the Norwegian FSA (</a:t>
            </a:r>
            <a:r>
              <a:rPr lang="en-US" dirty="0" err="1"/>
              <a:t>Finanstilsynet</a:t>
            </a:r>
            <a:r>
              <a:rPr lang="en-US" dirty="0"/>
              <a:t>).</a:t>
            </a:r>
          </a:p>
          <a:p>
            <a:endParaRPr lang="en-US" dirty="0"/>
          </a:p>
          <a:p>
            <a:endParaRPr lang="en-US" dirty="0"/>
          </a:p>
        </p:txBody>
      </p:sp>
    </p:spTree>
    <p:extLst>
      <p:ext uri="{BB962C8B-B14F-4D97-AF65-F5344CB8AC3E}">
        <p14:creationId xmlns:p14="http://schemas.microsoft.com/office/powerpoint/2010/main" val="2534390179"/>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END + CONTACT 02">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hasCustomPrompt="1"/>
          </p:nvPr>
        </p:nvSpPr>
        <p:spPr bwMode="gray">
          <a:xfrm>
            <a:off x="390525" y="4877362"/>
            <a:ext cx="10479501" cy="1393732"/>
          </a:xfrm>
          <a:prstGeom prst="rect">
            <a:avLst/>
          </a:prstGeom>
        </p:spPr>
        <p:txBody>
          <a:bodyPr lIns="0" tIns="0" rIns="0" bIns="0">
            <a:noAutofit/>
          </a:bodyPr>
          <a:lstStyle>
            <a:lvl1pPr marL="0" indent="0" algn="l">
              <a:lnSpc>
                <a:spcPct val="120000"/>
              </a:lnSpc>
              <a:spcBef>
                <a:spcPts val="0"/>
              </a:spcBef>
              <a:spcAft>
                <a:spcPts val="0"/>
              </a:spcAft>
              <a:buNone/>
              <a:defRPr sz="1000" b="0" i="0" baseline="0">
                <a:solidFill>
                  <a:schemeClr val="bg1"/>
                </a:solidFill>
                <a:latin typeface="Lato" panose="020F050202020403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All content in this material is for general information purposes only. It does not constitute personal advice or a recommendation to any individual or business of any product or service. </a:t>
            </a:r>
            <a:br>
              <a:rPr lang="en-US" dirty="0"/>
            </a:br>
            <a:r>
              <a:rPr lang="en-US" dirty="0"/>
              <a:t>Please refer to the policy documentation issued for full terms and conditions of coverage. </a:t>
            </a:r>
            <a:br>
              <a:rPr lang="en-US" dirty="0"/>
            </a:br>
            <a:r>
              <a:rPr lang="en-US" dirty="0"/>
              <a:t>Chubb European Group SE, a Norwegian Registered Foreign Company (NUF), is a Norwegian branch registered in the </a:t>
            </a:r>
            <a:r>
              <a:rPr lang="en-US" dirty="0" err="1"/>
              <a:t>Brønnøysund</a:t>
            </a:r>
            <a:r>
              <a:rPr lang="en-US" dirty="0"/>
              <a:t> Register with the corporate registration number 986 116 982 and the visiting address Fridtjof </a:t>
            </a:r>
            <a:r>
              <a:rPr lang="en-US" dirty="0" err="1"/>
              <a:t>Nansens</a:t>
            </a:r>
            <a:r>
              <a:rPr lang="en-US" dirty="0"/>
              <a:t> Plass 3, 0160 Oslo. Chubb European Group SE is an undertaking governed by the provisions of the French insurance code with registration number 450 327 374 RCS Nanterre and the following registered office: La Tour Carpe Diem, 31 Place des </a:t>
            </a:r>
            <a:r>
              <a:rPr lang="en-US" dirty="0" err="1"/>
              <a:t>Corolles</a:t>
            </a:r>
            <a:r>
              <a:rPr lang="en-US" dirty="0"/>
              <a:t>, Esplanade Nord, 92400 Courbevoie, France. Chubb European Group SE has fully paid share capital of €896,176,662 and is supervised by the Autorité de </a:t>
            </a:r>
            <a:r>
              <a:rPr lang="en-US" dirty="0" err="1"/>
              <a:t>contrôle</a:t>
            </a:r>
            <a:r>
              <a:rPr lang="en-US" dirty="0"/>
              <a:t> </a:t>
            </a:r>
            <a:r>
              <a:rPr lang="en-US" dirty="0" err="1"/>
              <a:t>prudentiel</a:t>
            </a:r>
            <a:r>
              <a:rPr lang="en-US" dirty="0"/>
              <a:t> et de </a:t>
            </a:r>
            <a:r>
              <a:rPr lang="en-US" dirty="0" err="1"/>
              <a:t>résolution</a:t>
            </a:r>
            <a:r>
              <a:rPr lang="en-US" dirty="0"/>
              <a:t> (ACPR) 4, Place de Budapest, CS 92459, 75436 PARIS CEDEX 09. The branch's operations are also subject to supervision by the Norwegian FSA (</a:t>
            </a:r>
            <a:r>
              <a:rPr lang="en-US" dirty="0" err="1"/>
              <a:t>Finanstilsynet</a:t>
            </a:r>
            <a:r>
              <a:rPr lang="en-US" dirty="0"/>
              <a:t>).</a:t>
            </a:r>
          </a:p>
          <a:p>
            <a:endParaRPr lang="en-US" dirty="0"/>
          </a:p>
          <a:p>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5" name="Text Placeholder 4">
            <a:extLst>
              <a:ext uri="{FF2B5EF4-FFF2-40B4-BE49-F238E27FC236}">
                <a16:creationId xmlns:a16="http://schemas.microsoft.com/office/drawing/2014/main" id="{0F4CA6CD-D2AA-7F64-DC19-603AA29A1CCB}"/>
              </a:ext>
            </a:extLst>
          </p:cNvPr>
          <p:cNvSpPr>
            <a:spLocks noGrp="1"/>
          </p:cNvSpPr>
          <p:nvPr>
            <p:ph type="body" sz="quarter" idx="11" hasCustomPrompt="1"/>
          </p:nvPr>
        </p:nvSpPr>
        <p:spPr>
          <a:xfrm>
            <a:off x="390525" y="4445122"/>
            <a:ext cx="4048125" cy="432240"/>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dirty="0"/>
              <a:t>Legal information </a:t>
            </a:r>
            <a:endParaRPr lang="en-US" dirty="0"/>
          </a:p>
        </p:txBody>
      </p:sp>
      <p:sp>
        <p:nvSpPr>
          <p:cNvPr id="6" name="Text Placeholder 4">
            <a:extLst>
              <a:ext uri="{FF2B5EF4-FFF2-40B4-BE49-F238E27FC236}">
                <a16:creationId xmlns:a16="http://schemas.microsoft.com/office/drawing/2014/main" id="{9C55BCE8-AAA3-0617-5E97-5EB2E1E9ADD0}"/>
              </a:ext>
            </a:extLst>
          </p:cNvPr>
          <p:cNvSpPr>
            <a:spLocks noGrp="1"/>
          </p:cNvSpPr>
          <p:nvPr>
            <p:ph type="body" sz="quarter" idx="12" hasCustomPrompt="1"/>
          </p:nvPr>
        </p:nvSpPr>
        <p:spPr>
          <a:xfrm>
            <a:off x="390525" y="1698807"/>
            <a:ext cx="4179889" cy="435948"/>
          </a:xfrm>
          <a:prstGeom prst="rect">
            <a:avLst/>
          </a:prstGeom>
        </p:spPr>
        <p:txBody>
          <a:bodyPr>
            <a:normAutofit/>
          </a:bodyPr>
          <a:lstStyle>
            <a:lvl1pPr>
              <a:defRPr sz="1600" b="1" i="0">
                <a:solidFill>
                  <a:schemeClr val="bg1"/>
                </a:solidFill>
                <a:latin typeface="Lato" panose="020F0502020204030203" pitchFamily="34" charset="77"/>
              </a:defRPr>
            </a:lvl1pPr>
          </a:lstStyle>
          <a:p>
            <a:pPr lvl="0"/>
            <a:r>
              <a:rPr lang="en-GB" dirty="0"/>
              <a:t>Contact details</a:t>
            </a:r>
            <a:endParaRPr lang="en-US" dirty="0"/>
          </a:p>
        </p:txBody>
      </p:sp>
      <p:sp>
        <p:nvSpPr>
          <p:cNvPr id="10" name="Text Placeholder 4">
            <a:extLst>
              <a:ext uri="{FF2B5EF4-FFF2-40B4-BE49-F238E27FC236}">
                <a16:creationId xmlns:a16="http://schemas.microsoft.com/office/drawing/2014/main" id="{B0F19EA3-9C9A-8A6B-2269-9BA6AA9F9AC4}"/>
              </a:ext>
            </a:extLst>
          </p:cNvPr>
          <p:cNvSpPr>
            <a:spLocks noGrp="1"/>
          </p:cNvSpPr>
          <p:nvPr>
            <p:ph type="body" sz="quarter" idx="13" hasCustomPrompt="1"/>
          </p:nvPr>
        </p:nvSpPr>
        <p:spPr>
          <a:xfrm>
            <a:off x="390525" y="2134755"/>
            <a:ext cx="5705475" cy="1651718"/>
          </a:xfrm>
          <a:prstGeom prst="rect">
            <a:avLst/>
          </a:prstGeom>
        </p:spPr>
        <p:txBody>
          <a:bodyPr>
            <a:noAutofit/>
          </a:bodyPr>
          <a:lstStyle>
            <a:lvl1pPr>
              <a:spcAft>
                <a:spcPts val="0"/>
              </a:spcAft>
              <a:defRPr sz="1000" b="1" i="0">
                <a:solidFill>
                  <a:schemeClr val="bg1"/>
                </a:solidFill>
                <a:latin typeface="Lato" panose="020F0502020204030203" pitchFamily="34" charset="77"/>
              </a:defRPr>
            </a:lvl1pPr>
          </a:lstStyle>
          <a:p>
            <a:r>
              <a:rPr lang="en-US" dirty="0"/>
              <a:t>Email: </a:t>
            </a:r>
          </a:p>
          <a:p>
            <a:r>
              <a:rPr lang="en-US" dirty="0"/>
              <a:t>Lorem ipsum dolor </a:t>
            </a:r>
          </a:p>
          <a:p>
            <a:r>
              <a:rPr lang="en-US" dirty="0"/>
              <a:t>Telephone: </a:t>
            </a:r>
          </a:p>
          <a:p>
            <a:r>
              <a:rPr lang="en-US" dirty="0"/>
              <a:t>+00000 00000</a:t>
            </a:r>
          </a:p>
          <a:p>
            <a:r>
              <a:rPr lang="en-US" dirty="0"/>
              <a:t>Address: </a:t>
            </a:r>
          </a:p>
          <a:p>
            <a:r>
              <a:rPr lang="en-US" dirty="0"/>
              <a:t>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endParaRPr lang="en-US" dirty="0"/>
          </a:p>
        </p:txBody>
      </p:sp>
      <p:pic>
        <p:nvPicPr>
          <p:cNvPr id="3" name="Graphic 2">
            <a:extLst>
              <a:ext uri="{FF2B5EF4-FFF2-40B4-BE49-F238E27FC236}">
                <a16:creationId xmlns:a16="http://schemas.microsoft.com/office/drawing/2014/main" id="{DD614B31-D252-B161-8807-986CAE52E89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54075468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6">
    <p:bg>
      <p:bgPr>
        <a:solidFill>
          <a:schemeClr val="accent4"/>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A3CFF33A-442C-68FD-35E9-A4C66743D6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6197559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07">
    <p:bg>
      <p:bgPr>
        <a:solidFill>
          <a:schemeClr val="accent5"/>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6958941"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2" name="Picture Placeholder 6">
            <a:extLst>
              <a:ext uri="{FF2B5EF4-FFF2-40B4-BE49-F238E27FC236}">
                <a16:creationId xmlns:a16="http://schemas.microsoft.com/office/drawing/2014/main" id="{A5B01F45-00AD-DF9D-14D8-A37F457A483A}"/>
              </a:ext>
            </a:extLst>
          </p:cNvPr>
          <p:cNvSpPr>
            <a:spLocks noGrp="1"/>
          </p:cNvSpPr>
          <p:nvPr>
            <p:ph type="pic" sz="quarter" idx="11" hasCustomPrompt="1"/>
          </p:nvPr>
        </p:nvSpPr>
        <p:spPr>
          <a:xfrm>
            <a:off x="8126064" y="0"/>
            <a:ext cx="4065935" cy="6858000"/>
          </a:xfrm>
          <a:prstGeom prst="rect">
            <a:avLst/>
          </a:prstGeom>
          <a:solidFill>
            <a:srgbClr val="B3B3B3"/>
          </a:solidFill>
        </p:spPr>
        <p:txBody>
          <a:bodyPr bIns="1080000" anchor="ctr"/>
          <a:lstStyle>
            <a:lvl1pPr marL="0" indent="0" algn="ctr">
              <a:buNone/>
              <a:defRPr>
                <a:solidFill>
                  <a:schemeClr val="bg1"/>
                </a:solidFill>
              </a:defRPr>
            </a:lvl1pPr>
          </a:lstStyle>
          <a:p>
            <a:r>
              <a:rPr lang="en-US" dirty="0"/>
              <a:t>CLICK TO ADD COVER IMAGE</a:t>
            </a:r>
          </a:p>
        </p:txBody>
      </p:sp>
      <p:sp>
        <p:nvSpPr>
          <p:cNvPr id="3" name="Textplatzhalter 3">
            <a:extLst>
              <a:ext uri="{FF2B5EF4-FFF2-40B4-BE49-F238E27FC236}">
                <a16:creationId xmlns:a16="http://schemas.microsoft.com/office/drawing/2014/main" id="{B6560F2C-6D5B-4222-6EF1-181C7769955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dirty="0"/>
              <a:t>Business Descriptor</a:t>
            </a:r>
          </a:p>
        </p:txBody>
      </p:sp>
      <p:pic>
        <p:nvPicPr>
          <p:cNvPr id="4" name="Graphic 3">
            <a:extLst>
              <a:ext uri="{FF2B5EF4-FFF2-40B4-BE49-F238E27FC236}">
                <a16:creationId xmlns:a16="http://schemas.microsoft.com/office/drawing/2014/main" id="{FAEEB5A5-53C3-1140-ACDE-033243EDBDA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22671797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2">
    <p:bg>
      <p:bgPr>
        <a:solidFill>
          <a:schemeClr val="tx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0BADF1AC-7B0C-8322-0F8A-423C2E405F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35012223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3">
    <p:bg>
      <p:bgPr>
        <a:solidFill>
          <a:schemeClr val="accent1"/>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bg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bg1"/>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63A14F19-2A12-E1AD-CFC8-EF9A54C3F4B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41040552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PLAIN 04">
    <p:bg>
      <p:bgPr>
        <a:solidFill>
          <a:schemeClr val="accent2"/>
        </a:solidFill>
        <a:effectLst/>
      </p:bgPr>
    </p:bg>
    <p:spTree>
      <p:nvGrpSpPr>
        <p:cNvPr id="1" name=""/>
        <p:cNvGrpSpPr/>
        <p:nvPr/>
      </p:nvGrpSpPr>
      <p:grpSpPr>
        <a:xfrm>
          <a:off x="0" y="0"/>
          <a:ext cx="0" cy="0"/>
          <a:chOff x="0" y="0"/>
          <a:chExt cx="0" cy="0"/>
        </a:xfrm>
      </p:grpSpPr>
      <p:sp>
        <p:nvSpPr>
          <p:cNvPr id="13" name="Rectangle 16" hidden="1">
            <a:extLst>
              <a:ext uri="{FF2B5EF4-FFF2-40B4-BE49-F238E27FC236}">
                <a16:creationId xmlns:a16="http://schemas.microsoft.com/office/drawing/2014/main" id="{09F51DC0-18B2-49CB-BAF3-A1E3817A35C5}"/>
              </a:ext>
            </a:extLst>
          </p:cNvPr>
          <p:cNvSpPr>
            <a:spLocks/>
          </p:cNvSpPr>
          <p:nvPr userDrawn="1"/>
        </p:nvSpPr>
        <p:spPr>
          <a:xfrm>
            <a:off x="0" y="0"/>
            <a:ext cx="12192000" cy="6858000"/>
          </a:xfrm>
          <a:prstGeom prst="rect">
            <a:avLst/>
          </a:prstGeom>
          <a:solidFill>
            <a:srgbClr val="AFAF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7" hidden="1">
            <a:extLst>
              <a:ext uri="{FF2B5EF4-FFF2-40B4-BE49-F238E27FC236}">
                <a16:creationId xmlns:a16="http://schemas.microsoft.com/office/drawing/2014/main" id="{D270FC9B-E105-4636-AB01-E33C43833C07}"/>
              </a:ext>
            </a:extLst>
          </p:cNvPr>
          <p:cNvSpPr>
            <a:spLocks/>
          </p:cNvSpPr>
          <p:nvPr userDrawn="1"/>
        </p:nvSpPr>
        <p:spPr bwMode="gray">
          <a:xfrm>
            <a:off x="0" y="942680"/>
            <a:ext cx="10458450" cy="59153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p:cNvSpPr>
            <a:spLocks noGrp="1"/>
          </p:cNvSpPr>
          <p:nvPr>
            <p:ph type="subTitle" idx="1"/>
          </p:nvPr>
        </p:nvSpPr>
        <p:spPr bwMode="gray">
          <a:xfrm>
            <a:off x="390525" y="3783217"/>
            <a:ext cx="4679981" cy="250741"/>
          </a:xfrm>
          <a:prstGeom prst="rect">
            <a:avLst/>
          </a:prstGeom>
        </p:spPr>
        <p:txBody>
          <a:bodyPr lIns="0" tIns="0" rIns="0" bIns="0">
            <a:noAutofit/>
          </a:bodyPr>
          <a:lstStyle>
            <a:lvl1pPr marL="0" indent="0" algn="l">
              <a:lnSpc>
                <a:spcPct val="95000"/>
              </a:lnSpc>
              <a:spcBef>
                <a:spcPts val="0"/>
              </a:spcBef>
              <a:spcAft>
                <a:spcPts val="0"/>
              </a:spcAft>
              <a:buNone/>
              <a:defRPr sz="1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0" name="Title 1"/>
          <p:cNvSpPr>
            <a:spLocks noGrp="1"/>
          </p:cNvSpPr>
          <p:nvPr>
            <p:ph type="ctrTitle" hasCustomPrompt="1"/>
          </p:nvPr>
        </p:nvSpPr>
        <p:spPr bwMode="gray">
          <a:xfrm>
            <a:off x="390525" y="4258931"/>
            <a:ext cx="11153775" cy="1502190"/>
          </a:xfrm>
          <a:prstGeom prst="rect">
            <a:avLst/>
          </a:prstGeom>
        </p:spPr>
        <p:txBody>
          <a:bodyPr wrap="square" anchor="t" anchorCtr="0">
            <a:noAutofit/>
          </a:bodyPr>
          <a:lstStyle>
            <a:lvl1pPr algn="l">
              <a:lnSpc>
                <a:spcPct val="85000"/>
              </a:lnSpc>
              <a:defRPr sz="5400" b="0" i="0">
                <a:solidFill>
                  <a:schemeClr val="tx1"/>
                </a:solidFill>
                <a:latin typeface="Publico Roman" panose="02000603080000020004" pitchFamily="2" charset="77"/>
              </a:defRPr>
            </a:lvl1pPr>
          </a:lstStyle>
          <a:p>
            <a:r>
              <a:rPr lang="en-GB" dirty="0"/>
              <a:t>Click to edit Master title style over x2 lines</a:t>
            </a:r>
            <a:endParaRPr lang="en-US" dirty="0"/>
          </a:p>
        </p:txBody>
      </p:sp>
      <p:sp>
        <p:nvSpPr>
          <p:cNvPr id="8" name="Classification" hidden="1"/>
          <p:cNvSpPr txBox="1">
            <a:spLocks/>
          </p:cNvSpPr>
          <p:nvPr userDrawn="1">
            <p:custDataLst>
              <p:tags r:id="rId1"/>
            </p:custDataLst>
          </p:nvPr>
        </p:nvSpPr>
        <p:spPr>
          <a:xfrm>
            <a:off x="8522074" y="1301296"/>
            <a:ext cx="1728788" cy="200055"/>
          </a:xfrm>
          <a:prstGeom prst="rect">
            <a:avLst/>
          </a:prstGeom>
          <a:noFill/>
        </p:spPr>
        <p:txBody>
          <a:bodyPr wrap="none" lIns="0" tIns="0" rIns="0" bIns="0" rtlCol="0">
            <a:noAutofit/>
          </a:bodyPr>
          <a:lstStyle/>
          <a:p>
            <a:pPr algn="r"/>
            <a:r>
              <a:rPr lang="en-US" sz="1300" b="1">
                <a:solidFill>
                  <a:schemeClr val="bg1"/>
                </a:solidFill>
              </a:rPr>
              <a:t>Internal Use Only</a:t>
            </a:r>
          </a:p>
        </p:txBody>
      </p:sp>
      <p:sp>
        <p:nvSpPr>
          <p:cNvPr id="11" name="Status" hidden="1"/>
          <p:cNvSpPr txBox="1">
            <a:spLocks/>
          </p:cNvSpPr>
          <p:nvPr userDrawn="1">
            <p:custDataLst>
              <p:tags r:id="rId2"/>
            </p:custDataLst>
          </p:nvPr>
        </p:nvSpPr>
        <p:spPr>
          <a:xfrm>
            <a:off x="9624592" y="1098100"/>
            <a:ext cx="626270" cy="200055"/>
          </a:xfrm>
          <a:prstGeom prst="rect">
            <a:avLst/>
          </a:prstGeom>
          <a:noFill/>
        </p:spPr>
        <p:txBody>
          <a:bodyPr wrap="none" lIns="0" tIns="0" rIns="0" bIns="0" rtlCol="0">
            <a:noAutofit/>
          </a:bodyPr>
          <a:lstStyle/>
          <a:p>
            <a:pPr algn="r"/>
            <a:r>
              <a:rPr lang="en-US" sz="1300" b="1">
                <a:solidFill>
                  <a:schemeClr val="bg1"/>
                </a:solidFill>
              </a:rPr>
              <a:t>Status</a:t>
            </a:r>
          </a:p>
        </p:txBody>
      </p:sp>
      <p:sp>
        <p:nvSpPr>
          <p:cNvPr id="3" name="Textplatzhalter 3">
            <a:extLst>
              <a:ext uri="{FF2B5EF4-FFF2-40B4-BE49-F238E27FC236}">
                <a16:creationId xmlns:a16="http://schemas.microsoft.com/office/drawing/2014/main" id="{93F072DC-20AD-75A8-FDEB-7822151D1D49}"/>
              </a:ext>
            </a:extLst>
          </p:cNvPr>
          <p:cNvSpPr>
            <a:spLocks noGrp="1"/>
          </p:cNvSpPr>
          <p:nvPr>
            <p:ph type="body" sz="quarter" idx="10" hasCustomPrompt="1"/>
          </p:nvPr>
        </p:nvSpPr>
        <p:spPr bwMode="gray">
          <a:xfrm>
            <a:off x="390525" y="5960326"/>
            <a:ext cx="2598239" cy="204671"/>
          </a:xfrm>
          <a:prstGeom prst="rect">
            <a:avLst/>
          </a:prstGeom>
        </p:spPr>
        <p:txBody>
          <a:bodyPr>
            <a:spAutoFit/>
          </a:bodyPr>
          <a:lstStyle>
            <a:lvl1pPr marL="0" indent="0">
              <a:lnSpc>
                <a:spcPct val="95000"/>
              </a:lnSpc>
              <a:spcBef>
                <a:spcPts val="0"/>
              </a:spcBef>
              <a:spcAft>
                <a:spcPts val="0"/>
              </a:spcAft>
              <a:buNone/>
              <a:defRPr lang="de-DE" sz="1400" b="0" i="0" kern="1200" baseline="0" smtClean="0">
                <a:solidFill>
                  <a:schemeClr val="tx1"/>
                </a:solidFill>
                <a:latin typeface="Lato" panose="020F0502020204030203" pitchFamily="34" charset="0"/>
                <a:ea typeface="+mn-ea"/>
                <a:cs typeface="+mn-cs"/>
              </a:defRPr>
            </a:lvl1pPr>
          </a:lstStyle>
          <a:p>
            <a:r>
              <a:rPr lang="en-US" dirty="0"/>
              <a:t>Business Descriptor</a:t>
            </a:r>
          </a:p>
        </p:txBody>
      </p:sp>
      <p:pic>
        <p:nvPicPr>
          <p:cNvPr id="2" name="Graphic 1">
            <a:extLst>
              <a:ext uri="{FF2B5EF4-FFF2-40B4-BE49-F238E27FC236}">
                <a16:creationId xmlns:a16="http://schemas.microsoft.com/office/drawing/2014/main" id="{275B96BE-D03A-D708-6B64-17C0A72673D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0525" y="422273"/>
            <a:ext cx="1800000" cy="182967"/>
          </a:xfrm>
          <a:prstGeom prst="rect">
            <a:avLst/>
          </a:prstGeom>
        </p:spPr>
      </p:pic>
    </p:spTree>
    <p:extLst>
      <p:ext uri="{BB962C8B-B14F-4D97-AF65-F5344CB8AC3E}">
        <p14:creationId xmlns:p14="http://schemas.microsoft.com/office/powerpoint/2010/main" val="203152310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B2367FC-EEFC-04DA-CD1D-C746C9B074AC}"/>
              </a:ext>
            </a:extLst>
          </p:cNvPr>
          <p:cNvSpPr>
            <a:spLocks noGrp="1"/>
          </p:cNvSpPr>
          <p:nvPr>
            <p:ph type="title"/>
          </p:nvPr>
        </p:nvSpPr>
        <p:spPr>
          <a:xfrm>
            <a:off x="390525" y="248409"/>
            <a:ext cx="11450638" cy="647697"/>
          </a:xfrm>
          <a:prstGeom prst="rect">
            <a:avLst/>
          </a:prstGeom>
        </p:spPr>
        <p:txBody>
          <a:bodyPr vert="horz" lIns="0" tIns="0" rIns="0" bIns="0" rtlCol="0" anchor="ctr" anchorCtr="0">
            <a:noAutofit/>
          </a:bodyPr>
          <a:lstStyle/>
          <a:p>
            <a:endParaRPr lang="en-US" dirty="0"/>
          </a:p>
        </p:txBody>
      </p:sp>
      <p:sp>
        <p:nvSpPr>
          <p:cNvPr id="8" name="Slide Number Placeholder 5">
            <a:extLst>
              <a:ext uri="{FF2B5EF4-FFF2-40B4-BE49-F238E27FC236}">
                <a16:creationId xmlns:a16="http://schemas.microsoft.com/office/drawing/2014/main" id="{B55FB949-0C7D-3B07-1122-6804523E7667}"/>
              </a:ext>
            </a:extLst>
          </p:cNvPr>
          <p:cNvSpPr>
            <a:spLocks noGrp="1"/>
          </p:cNvSpPr>
          <p:nvPr>
            <p:ph type="sldNum" sz="quarter" idx="4"/>
          </p:nvPr>
        </p:nvSpPr>
        <p:spPr>
          <a:xfrm>
            <a:off x="11344238" y="6458033"/>
            <a:ext cx="496885" cy="236194"/>
          </a:xfrm>
          <a:prstGeom prst="rect">
            <a:avLst/>
          </a:prstGeom>
        </p:spPr>
        <p:txBody>
          <a:bodyPr vert="horz" lIns="0" tIns="0" rIns="0" bIns="0" rtlCol="0" anchor="b">
            <a:noAutofit/>
          </a:bodyPr>
          <a:lstStyle>
            <a:lvl1pPr algn="r">
              <a:defRPr sz="1000" b="0" i="0">
                <a:solidFill>
                  <a:schemeClr val="tx1"/>
                </a:solidFill>
                <a:latin typeface="Publico Roman" panose="02000603080000020004" pitchFamily="2" charset="77"/>
              </a:defRPr>
            </a:lvl1pPr>
          </a:lstStyle>
          <a:p>
            <a:fld id="{30DCA309-6541-48DD-BDE8-B81C1DE2A997}" type="slidenum">
              <a:rPr lang="en-US" smtClean="0"/>
              <a:pPr/>
              <a:t>‹#›</a:t>
            </a:fld>
            <a:endParaRPr lang="en-US" dirty="0"/>
          </a:p>
        </p:txBody>
      </p:sp>
      <p:cxnSp>
        <p:nvCxnSpPr>
          <p:cNvPr id="9" name="Straight Connector 8">
            <a:extLst>
              <a:ext uri="{FF2B5EF4-FFF2-40B4-BE49-F238E27FC236}">
                <a16:creationId xmlns:a16="http://schemas.microsoft.com/office/drawing/2014/main" id="{407C3A70-9D02-17EC-DE1D-CF853802811C}"/>
              </a:ext>
            </a:extLst>
          </p:cNvPr>
          <p:cNvCxnSpPr>
            <a:cxnSpLocks/>
          </p:cNvCxnSpPr>
          <p:nvPr userDrawn="1"/>
        </p:nvCxnSpPr>
        <p:spPr>
          <a:xfrm>
            <a:off x="390525" y="979032"/>
            <a:ext cx="11450638" cy="0"/>
          </a:xfrm>
          <a:prstGeom prst="line">
            <a:avLst/>
          </a:prstGeom>
          <a:ln w="6350">
            <a:solidFill>
              <a:srgbClr val="B3B3B3"/>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2A509947-5757-30E9-4187-A7E1DAD60506}"/>
              </a:ext>
            </a:extLst>
          </p:cNvPr>
          <p:cNvSpPr>
            <a:spLocks noGrp="1"/>
          </p:cNvSpPr>
          <p:nvPr>
            <p:ph type="ftr" sz="quarter" idx="3"/>
          </p:nvPr>
        </p:nvSpPr>
        <p:spPr>
          <a:xfrm>
            <a:off x="3388286" y="6522163"/>
            <a:ext cx="5403182" cy="138499"/>
          </a:xfrm>
          <a:prstGeom prst="rect">
            <a:avLst/>
          </a:prstGeom>
        </p:spPr>
        <p:txBody>
          <a:bodyPr/>
          <a:lstStyle>
            <a:lvl1pPr algn="ctr">
              <a:defRPr sz="800" b="0" i="0">
                <a:solidFill>
                  <a:schemeClr val="tx1">
                    <a:lumMod val="65000"/>
                    <a:lumOff val="35000"/>
                  </a:schemeClr>
                </a:solidFill>
                <a:latin typeface="Lato" panose="020F0502020204030203" pitchFamily="34" charset="77"/>
              </a:defRPr>
            </a:lvl1pPr>
          </a:lstStyle>
          <a:p>
            <a:r>
              <a:rPr lang="en-US"/>
              <a:t>Presentation title | Year | © Chubb 2025. All rights reserved.</a:t>
            </a:r>
            <a:endParaRPr lang="en-US" dirty="0"/>
          </a:p>
        </p:txBody>
      </p:sp>
      <p:sp>
        <p:nvSpPr>
          <p:cNvPr id="14" name="Text Placeholder 4">
            <a:extLst>
              <a:ext uri="{FF2B5EF4-FFF2-40B4-BE49-F238E27FC236}">
                <a16:creationId xmlns:a16="http://schemas.microsoft.com/office/drawing/2014/main" id="{E8728B70-3D48-B4F8-7645-6F1D7243FE47}"/>
              </a:ext>
            </a:extLst>
          </p:cNvPr>
          <p:cNvSpPr>
            <a:spLocks noGrp="1"/>
          </p:cNvSpPr>
          <p:nvPr>
            <p:ph type="body" idx="1"/>
          </p:nvPr>
        </p:nvSpPr>
        <p:spPr>
          <a:xfrm>
            <a:off x="390525" y="1773239"/>
            <a:ext cx="11450638" cy="448627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Graphic 2">
            <a:extLst>
              <a:ext uri="{FF2B5EF4-FFF2-40B4-BE49-F238E27FC236}">
                <a16:creationId xmlns:a16="http://schemas.microsoft.com/office/drawing/2014/main" id="{7AD4A22A-63B4-4E2F-5763-5502CF4F2CE6}"/>
              </a:ext>
            </a:extLst>
          </p:cNvPr>
          <p:cNvPicPr>
            <a:picLocks noChangeAspect="1"/>
          </p:cNvPicPr>
          <p:nvPr userDrawn="1"/>
        </p:nvPicPr>
        <p:blipFill>
          <a:blip r:embed="rId49">
            <a:extLst>
              <a:ext uri="{96DAC541-7B7A-43D3-8B79-37D633B846F1}">
                <asvg:svgBlip xmlns:asvg="http://schemas.microsoft.com/office/drawing/2016/SVG/main" r:embed="rId50"/>
              </a:ext>
            </a:extLst>
          </a:blip>
          <a:stretch>
            <a:fillRect/>
          </a:stretch>
        </p:blipFill>
        <p:spPr>
          <a:xfrm>
            <a:off x="390526" y="6590439"/>
            <a:ext cx="814573" cy="82800"/>
          </a:xfrm>
          <a:prstGeom prst="rect">
            <a:avLst/>
          </a:prstGeom>
        </p:spPr>
      </p:pic>
    </p:spTree>
    <p:extLst>
      <p:ext uri="{BB962C8B-B14F-4D97-AF65-F5344CB8AC3E}">
        <p14:creationId xmlns:p14="http://schemas.microsoft.com/office/powerpoint/2010/main" val="1682451007"/>
      </p:ext>
    </p:extLst>
  </p:cSld>
  <p:clrMap bg1="lt1" tx1="dk1" bg2="lt2" tx2="dk2" accent1="accent1" accent2="accent2" accent3="accent3" accent4="accent4" accent5="accent5" accent6="accent6" hlink="hlink" folHlink="folHlink"/>
  <p:sldLayoutIdLst>
    <p:sldLayoutId id="2147483683" r:id="rId1"/>
    <p:sldLayoutId id="2147483698" r:id="rId2"/>
    <p:sldLayoutId id="2147483699" r:id="rId3"/>
    <p:sldLayoutId id="2147483700" r:id="rId4"/>
    <p:sldLayoutId id="2147483701" r:id="rId5"/>
    <p:sldLayoutId id="2147483702" r:id="rId6"/>
    <p:sldLayoutId id="2147483684" r:id="rId7"/>
    <p:sldLayoutId id="2147483703" r:id="rId8"/>
    <p:sldLayoutId id="2147483704" r:id="rId9"/>
    <p:sldLayoutId id="2147483705" r:id="rId10"/>
    <p:sldLayoutId id="2147483706" r:id="rId11"/>
    <p:sldLayoutId id="2147483707" r:id="rId12"/>
    <p:sldLayoutId id="2147483685" r:id="rId13"/>
    <p:sldLayoutId id="2147483687" r:id="rId14"/>
    <p:sldLayoutId id="2147483697" r:id="rId15"/>
    <p:sldLayoutId id="2147483693" r:id="rId16"/>
    <p:sldLayoutId id="2147483688" r:id="rId17"/>
    <p:sldLayoutId id="2147483694" r:id="rId18"/>
    <p:sldLayoutId id="2147483689" r:id="rId19"/>
    <p:sldLayoutId id="2147483708" r:id="rId20"/>
    <p:sldLayoutId id="2147483712" r:id="rId21"/>
    <p:sldLayoutId id="2147483709" r:id="rId22"/>
    <p:sldLayoutId id="2147483710" r:id="rId23"/>
    <p:sldLayoutId id="2147483711" r:id="rId24"/>
    <p:sldLayoutId id="2147483690" r:id="rId25"/>
    <p:sldLayoutId id="2147483663" r:id="rId26"/>
    <p:sldLayoutId id="2147483686" r:id="rId27"/>
    <p:sldLayoutId id="2147483672" r:id="rId28"/>
    <p:sldLayoutId id="2147483673" r:id="rId29"/>
    <p:sldLayoutId id="2147483674" r:id="rId30"/>
    <p:sldLayoutId id="2147483675" r:id="rId31"/>
    <p:sldLayoutId id="2147483676" r:id="rId32"/>
    <p:sldLayoutId id="2147483713" r:id="rId33"/>
    <p:sldLayoutId id="2147483714" r:id="rId34"/>
    <p:sldLayoutId id="2147483715" r:id="rId35"/>
    <p:sldLayoutId id="2147483716" r:id="rId36"/>
    <p:sldLayoutId id="2147483721" r:id="rId37"/>
    <p:sldLayoutId id="2147483717" r:id="rId38"/>
    <p:sldLayoutId id="2147483718" r:id="rId39"/>
    <p:sldLayoutId id="2147483719" r:id="rId40"/>
    <p:sldLayoutId id="2147483720" r:id="rId41"/>
    <p:sldLayoutId id="2147483722" r:id="rId42"/>
    <p:sldLayoutId id="2147483691" r:id="rId43"/>
    <p:sldLayoutId id="2147483692" r:id="rId44"/>
    <p:sldLayoutId id="2147483681" r:id="rId45"/>
    <p:sldLayoutId id="2147483696" r:id="rId46"/>
    <p:sldLayoutId id="2147483695" r:id="rId47"/>
  </p:sldLayoutIdLst>
  <p:txStyles>
    <p:titleStyle>
      <a:lvl1pPr algn="l" defTabSz="914400" rtl="0" eaLnBrk="1" latinLnBrk="0" hangingPunct="1">
        <a:lnSpc>
          <a:spcPct val="90000"/>
        </a:lnSpc>
        <a:spcBef>
          <a:spcPct val="0"/>
        </a:spcBef>
        <a:buNone/>
        <a:defRPr sz="2600" b="0" i="0" kern="1200">
          <a:solidFill>
            <a:schemeClr val="tx1"/>
          </a:solidFill>
          <a:latin typeface="Publico Roman" panose="02000603080000020004" pitchFamily="2" charset="77"/>
          <a:ea typeface="+mj-ea"/>
          <a:cs typeface="+mj-cs"/>
        </a:defRPr>
      </a:lvl1pPr>
    </p:titleStyle>
    <p:bodyStyle>
      <a:lvl1pPr marL="0" indent="0" algn="l" defTabSz="914400" rtl="0" eaLnBrk="1" latinLnBrk="0" hangingPunct="1">
        <a:lnSpc>
          <a:spcPct val="120000"/>
        </a:lnSpc>
        <a:spcBef>
          <a:spcPts val="300"/>
        </a:spcBef>
        <a:spcAft>
          <a:spcPts val="600"/>
        </a:spcAft>
        <a:buFont typeface="Arial" panose="020B0604020202020204" pitchFamily="34" charset="0"/>
        <a:buNone/>
        <a:defRPr sz="1600" kern="1200">
          <a:solidFill>
            <a:schemeClr val="tx1"/>
          </a:solidFill>
          <a:latin typeface="+mn-lt"/>
          <a:ea typeface="+mn-ea"/>
          <a:cs typeface="+mn-cs"/>
        </a:defRPr>
      </a:lvl1pPr>
      <a:lvl2pPr marL="228600" indent="-228600"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447675" indent="-217488" algn="l" defTabSz="914400" rtl="0" eaLnBrk="1" latinLnBrk="0" hangingPunct="1">
        <a:lnSpc>
          <a:spcPct val="120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20000"/>
        </a:lnSpc>
        <a:spcBef>
          <a:spcPts val="1200"/>
        </a:spcBef>
        <a:spcAft>
          <a:spcPts val="1200"/>
        </a:spcAft>
        <a:buFont typeface="Arial" panose="020B0604020202020204" pitchFamily="34" charset="0"/>
        <a:buNone/>
        <a:defRPr sz="2600" b="0" i="0" kern="1200">
          <a:solidFill>
            <a:schemeClr val="tx1"/>
          </a:solidFill>
          <a:latin typeface="Publico Roman" panose="02000603080000020004" pitchFamily="2" charset="77"/>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46" userDrawn="1">
          <p15:clr>
            <a:srgbClr val="F26B43"/>
          </p15:clr>
        </p15:guide>
        <p15:guide id="2" pos="7459" userDrawn="1">
          <p15:clr>
            <a:srgbClr val="F26B43"/>
          </p15:clr>
        </p15:guide>
        <p15:guide id="3" pos="246" userDrawn="1">
          <p15:clr>
            <a:srgbClr val="F26B43"/>
          </p15:clr>
        </p15:guide>
        <p15:guide id="4" pos="3850" userDrawn="1">
          <p15:clr>
            <a:srgbClr val="F26B43"/>
          </p15:clr>
        </p15:guide>
        <p15:guide id="5" orient="horz" pos="1117" userDrawn="1">
          <p15:clr>
            <a:srgbClr val="F26B43"/>
          </p15:clr>
        </p15:guide>
        <p15:guide id="6" orient="horz" pos="266" userDrawn="1">
          <p15:clr>
            <a:srgbClr val="F26B43"/>
          </p15:clr>
        </p15:guide>
        <p15:guide id="7" orient="horz" pos="394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image" Target="../media/image21.emf"/><Relationship Id="rId1" Type="http://schemas.openxmlformats.org/officeDocument/2006/relationships/slideLayout" Target="../slideLayouts/slideLayout32.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package" Target="../embeddings/Microsoft_Excel_Worksheet2.xlsx"/><Relationship Id="rId1" Type="http://schemas.openxmlformats.org/officeDocument/2006/relationships/slideLayout" Target="../slideLayouts/slideLayout32.xml"/><Relationship Id="rId5" Type="http://schemas.openxmlformats.org/officeDocument/2006/relationships/image" Target="../media/image25.emf"/><Relationship Id="rId4" Type="http://schemas.openxmlformats.org/officeDocument/2006/relationships/package" Target="../embeddings/Microsoft_Excel_Worksheet3.xlsx"/></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package" Target="../embeddings/Microsoft_Excel_Worksheet4.xlsx"/><Relationship Id="rId1" Type="http://schemas.openxmlformats.org/officeDocument/2006/relationships/slideLayout" Target="../slideLayouts/slideLayout32.xml"/><Relationship Id="rId5" Type="http://schemas.openxmlformats.org/officeDocument/2006/relationships/image" Target="../media/image27.emf"/><Relationship Id="rId4" Type="http://schemas.openxmlformats.org/officeDocument/2006/relationships/package" Target="../embeddings/Microsoft_Excel_Worksheet5.xlsx"/></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Worksheet6.xlsx"/><Relationship Id="rId1" Type="http://schemas.openxmlformats.org/officeDocument/2006/relationships/slideLayout" Target="../slideLayouts/slideLayout32.xml"/><Relationship Id="rId4"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package" Target="../embeddings/Microsoft_Excel_Worksheet7.xlsx"/><Relationship Id="rId1" Type="http://schemas.openxmlformats.org/officeDocument/2006/relationships/slideLayout" Target="../slideLayouts/slideLayout32.xml"/><Relationship Id="rId5" Type="http://schemas.openxmlformats.org/officeDocument/2006/relationships/image" Target="../media/image31.emf"/><Relationship Id="rId4" Type="http://schemas.openxmlformats.org/officeDocument/2006/relationships/package" Target="../embeddings/Microsoft_Excel_Worksheet8.xlsx"/></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9.emf"/><Relationship Id="rId1" Type="http://schemas.openxmlformats.org/officeDocument/2006/relationships/slideLayout" Target="../slideLayouts/slideLayout3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A977-6A44-D5AB-4BBA-E3C2FBD00A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DFDE13E-DCCA-DEE4-E1E7-0295B16A4243}"/>
              </a:ext>
            </a:extLst>
          </p:cNvPr>
          <p:cNvSpPr>
            <a:spLocks noGrp="1"/>
          </p:cNvSpPr>
          <p:nvPr>
            <p:ph type="ctrTitle"/>
          </p:nvPr>
        </p:nvSpPr>
        <p:spPr>
          <a:xfrm>
            <a:off x="326962" y="3073942"/>
            <a:ext cx="8042437" cy="1502190"/>
          </a:xfrm>
        </p:spPr>
        <p:txBody>
          <a:bodyPr/>
          <a:lstStyle/>
          <a:p>
            <a:r>
              <a:rPr lang="en-US" sz="4800" dirty="0"/>
              <a:t>Liability – Fronted Solutions</a:t>
            </a:r>
            <a:br>
              <a:rPr lang="en-US" sz="4800" dirty="0"/>
            </a:br>
            <a:r>
              <a:rPr lang="en-US" sz="4800" dirty="0"/>
              <a:t>SWERMA  </a:t>
            </a:r>
          </a:p>
        </p:txBody>
      </p:sp>
      <p:sp>
        <p:nvSpPr>
          <p:cNvPr id="5" name="Text Placeholder 4">
            <a:extLst>
              <a:ext uri="{FF2B5EF4-FFF2-40B4-BE49-F238E27FC236}">
                <a16:creationId xmlns:a16="http://schemas.microsoft.com/office/drawing/2014/main" id="{3458F4E9-1604-60B8-4CB3-071150CD33FA}"/>
              </a:ext>
            </a:extLst>
          </p:cNvPr>
          <p:cNvSpPr>
            <a:spLocks noGrp="1"/>
          </p:cNvSpPr>
          <p:nvPr>
            <p:ph type="body" sz="quarter" idx="10"/>
          </p:nvPr>
        </p:nvSpPr>
        <p:spPr>
          <a:xfrm>
            <a:off x="390525" y="5960326"/>
            <a:ext cx="2598239" cy="409343"/>
          </a:xfrm>
        </p:spPr>
        <p:txBody>
          <a:bodyPr/>
          <a:lstStyle/>
          <a:p>
            <a:r>
              <a:rPr lang="en-US" dirty="0"/>
              <a:t>Erik Blom</a:t>
            </a:r>
            <a:br>
              <a:rPr lang="en-US" dirty="0"/>
            </a:br>
            <a:r>
              <a:rPr lang="en-US" dirty="0"/>
              <a:t>May 2026</a:t>
            </a:r>
          </a:p>
        </p:txBody>
      </p:sp>
      <p:pic>
        <p:nvPicPr>
          <p:cNvPr id="7" name="Picture Placeholder 8" descr="People riding bikes and riding motorcycles on a street with trees&#10;&#10;AI-generated content may be incorrect.">
            <a:extLst>
              <a:ext uri="{FF2B5EF4-FFF2-40B4-BE49-F238E27FC236}">
                <a16:creationId xmlns:a16="http://schemas.microsoft.com/office/drawing/2014/main" id="{33D18365-73BA-81A1-AAE0-7BF1E890CDDF}"/>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a:xfrm>
            <a:off x="8126413" y="0"/>
            <a:ext cx="4065587" cy="6858000"/>
          </a:xfrm>
        </p:spPr>
      </p:pic>
    </p:spTree>
    <p:extLst>
      <p:ext uri="{BB962C8B-B14F-4D97-AF65-F5344CB8AC3E}">
        <p14:creationId xmlns:p14="http://schemas.microsoft.com/office/powerpoint/2010/main" val="601246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02B841-B997-31B4-06E9-D89B7F2B2D3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2E0917-5DEC-DBAE-D147-390CB5622957}"/>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10</a:t>
            </a:fld>
            <a:endParaRPr lang="en-US" dirty="0"/>
          </a:p>
        </p:txBody>
      </p:sp>
      <p:sp>
        <p:nvSpPr>
          <p:cNvPr id="2" name="Title 1">
            <a:extLst>
              <a:ext uri="{FF2B5EF4-FFF2-40B4-BE49-F238E27FC236}">
                <a16:creationId xmlns:a16="http://schemas.microsoft.com/office/drawing/2014/main" id="{7F3D46A2-1016-3CE0-E4F6-AD83BF4F4EE8}"/>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64F0C452-104C-CC7F-E46C-E0B7190FC7CE}"/>
              </a:ext>
            </a:extLst>
          </p:cNvPr>
          <p:cNvSpPr>
            <a:spLocks noGrp="1"/>
          </p:cNvSpPr>
          <p:nvPr>
            <p:ph type="body" sz="quarter" idx="21"/>
          </p:nvPr>
        </p:nvSpPr>
        <p:spPr>
          <a:xfrm>
            <a:off x="8828087" y="1184989"/>
            <a:ext cx="3013076" cy="5154016"/>
          </a:xfrm>
        </p:spPr>
        <p:txBody>
          <a:bodyPr>
            <a:normAutofit/>
          </a:bodyPr>
          <a:lstStyle/>
          <a:p>
            <a:pPr lvl="1"/>
            <a:r>
              <a:rPr lang="en-GB" sz="1300" dirty="0"/>
              <a:t>Efficient way to increase limit to a sufficient level</a:t>
            </a:r>
          </a:p>
          <a:p>
            <a:pPr lvl="1"/>
            <a:r>
              <a:rPr lang="en-GB" sz="1300" dirty="0"/>
              <a:t>Good way to build a long-term stable and strategic relation with more than one primary insurer</a:t>
            </a:r>
          </a:p>
          <a:p>
            <a:pPr lvl="1"/>
            <a:r>
              <a:rPr lang="en-GB" sz="1300" dirty="0"/>
              <a:t>Can be several carriers supporting primary with USD 5,000,000 or more</a:t>
            </a:r>
          </a:p>
        </p:txBody>
      </p:sp>
      <p:sp>
        <p:nvSpPr>
          <p:cNvPr id="10" name="TextBox 9">
            <a:extLst>
              <a:ext uri="{FF2B5EF4-FFF2-40B4-BE49-F238E27FC236}">
                <a16:creationId xmlns:a16="http://schemas.microsoft.com/office/drawing/2014/main" id="{D431900D-FB06-63A4-5EF3-F4EC233D50CC}"/>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pic>
        <p:nvPicPr>
          <p:cNvPr id="7" name="Picture 6">
            <a:extLst>
              <a:ext uri="{FF2B5EF4-FFF2-40B4-BE49-F238E27FC236}">
                <a16:creationId xmlns:a16="http://schemas.microsoft.com/office/drawing/2014/main" id="{3BFD35ED-4CCC-17A7-C4CB-3A58CD971486}"/>
              </a:ext>
            </a:extLst>
          </p:cNvPr>
          <p:cNvPicPr>
            <a:picLocks noChangeAspect="1"/>
          </p:cNvPicPr>
          <p:nvPr/>
        </p:nvPicPr>
        <p:blipFill>
          <a:blip r:embed="rId2"/>
          <a:stretch>
            <a:fillRect/>
          </a:stretch>
        </p:blipFill>
        <p:spPr>
          <a:xfrm>
            <a:off x="105579" y="2332809"/>
            <a:ext cx="4100661" cy="2941320"/>
          </a:xfrm>
          <a:prstGeom prst="rect">
            <a:avLst/>
          </a:prstGeom>
        </p:spPr>
      </p:pic>
      <p:graphicFrame>
        <p:nvGraphicFramePr>
          <p:cNvPr id="9" name="Object 8">
            <a:extLst>
              <a:ext uri="{FF2B5EF4-FFF2-40B4-BE49-F238E27FC236}">
                <a16:creationId xmlns:a16="http://schemas.microsoft.com/office/drawing/2014/main" id="{64F67429-4101-80A0-4E01-D24CD1119FC8}"/>
              </a:ext>
            </a:extLst>
          </p:cNvPr>
          <p:cNvGraphicFramePr>
            <a:graphicFrameLocks noChangeAspect="1"/>
          </p:cNvGraphicFramePr>
          <p:nvPr>
            <p:extLst>
              <p:ext uri="{D42A27DB-BD31-4B8C-83A1-F6EECF244321}">
                <p14:modId xmlns:p14="http://schemas.microsoft.com/office/powerpoint/2010/main" val="879882302"/>
              </p:ext>
            </p:extLst>
          </p:nvPr>
        </p:nvGraphicFramePr>
        <p:xfrm>
          <a:off x="4371703" y="2308905"/>
          <a:ext cx="3953691" cy="2939101"/>
        </p:xfrm>
        <a:graphic>
          <a:graphicData uri="http://schemas.openxmlformats.org/presentationml/2006/ole">
            <mc:AlternateContent xmlns:mc="http://schemas.openxmlformats.org/markup-compatibility/2006">
              <mc:Choice xmlns:v="urn:schemas-microsoft-com:vml" Requires="v">
                <p:oleObj name="Worksheet" r:id="rId3" imgW="4884228" imgH="2933821" progId="Excel.Sheet.12">
                  <p:embed/>
                </p:oleObj>
              </mc:Choice>
              <mc:Fallback>
                <p:oleObj name="Worksheet" r:id="rId3" imgW="4884228" imgH="2933821" progId="Excel.Sheet.12">
                  <p:embed/>
                  <p:pic>
                    <p:nvPicPr>
                      <p:cNvPr id="0" name=""/>
                      <p:cNvPicPr/>
                      <p:nvPr/>
                    </p:nvPicPr>
                    <p:blipFill>
                      <a:blip r:embed="rId4"/>
                      <a:stretch>
                        <a:fillRect/>
                      </a:stretch>
                    </p:blipFill>
                    <p:spPr>
                      <a:xfrm>
                        <a:off x="4371703" y="2308905"/>
                        <a:ext cx="3953691" cy="2939101"/>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84C9371B-F3B3-A347-3398-F1D455882DA5}"/>
              </a:ext>
            </a:extLst>
          </p:cNvPr>
          <p:cNvSpPr txBox="1"/>
          <p:nvPr/>
        </p:nvSpPr>
        <p:spPr>
          <a:xfrm>
            <a:off x="8753940" y="473188"/>
            <a:ext cx="2545890" cy="461665"/>
          </a:xfrm>
          <a:prstGeom prst="rect">
            <a:avLst/>
          </a:prstGeom>
          <a:noFill/>
        </p:spPr>
        <p:txBody>
          <a:bodyPr wrap="none" rtlCol="0">
            <a:spAutoFit/>
          </a:bodyPr>
          <a:lstStyle/>
          <a:p>
            <a:r>
              <a:rPr lang="en-US" sz="2400" dirty="0">
                <a:solidFill>
                  <a:schemeClr val="bg1"/>
                </a:solidFill>
              </a:rPr>
              <a:t>Primary Fronting</a:t>
            </a:r>
          </a:p>
        </p:txBody>
      </p:sp>
    </p:spTree>
    <p:extLst>
      <p:ext uri="{BB962C8B-B14F-4D97-AF65-F5344CB8AC3E}">
        <p14:creationId xmlns:p14="http://schemas.microsoft.com/office/powerpoint/2010/main" val="3743918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07D0-142C-A06A-9576-5A2768C45AB8}"/>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542E58-85BA-4459-126D-63F3C40DA04A}"/>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11</a:t>
            </a:fld>
            <a:endParaRPr lang="en-US" dirty="0"/>
          </a:p>
        </p:txBody>
      </p:sp>
      <p:sp>
        <p:nvSpPr>
          <p:cNvPr id="2" name="Title 1">
            <a:extLst>
              <a:ext uri="{FF2B5EF4-FFF2-40B4-BE49-F238E27FC236}">
                <a16:creationId xmlns:a16="http://schemas.microsoft.com/office/drawing/2014/main" id="{53C1030A-6662-2655-4936-48F68F95F491}"/>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1A52B04D-1177-CEC4-9215-A0B2849525BE}"/>
              </a:ext>
            </a:extLst>
          </p:cNvPr>
          <p:cNvSpPr>
            <a:spLocks noGrp="1"/>
          </p:cNvSpPr>
          <p:nvPr>
            <p:ph type="body" sz="quarter" idx="21"/>
          </p:nvPr>
        </p:nvSpPr>
        <p:spPr>
          <a:xfrm>
            <a:off x="8828087" y="1184989"/>
            <a:ext cx="3013076" cy="5154016"/>
          </a:xfrm>
        </p:spPr>
        <p:txBody>
          <a:bodyPr>
            <a:normAutofit/>
          </a:bodyPr>
          <a:lstStyle/>
          <a:p>
            <a:pPr lvl="1"/>
            <a:r>
              <a:rPr lang="en-GB" sz="1300" dirty="0"/>
              <a:t>Fronting primary </a:t>
            </a:r>
          </a:p>
          <a:p>
            <a:pPr lvl="1"/>
            <a:r>
              <a:rPr lang="en-GB" sz="1300" dirty="0"/>
              <a:t>Include 1</a:t>
            </a:r>
            <a:r>
              <a:rPr lang="en-GB" sz="1300" baseline="30000" dirty="0"/>
              <a:t>st</a:t>
            </a:r>
            <a:r>
              <a:rPr lang="en-GB" sz="1300" dirty="0"/>
              <a:t> excess in primary</a:t>
            </a:r>
          </a:p>
          <a:p>
            <a:pPr lvl="1"/>
            <a:r>
              <a:rPr lang="en-GB" sz="1300" dirty="0"/>
              <a:t>If 1</a:t>
            </a:r>
            <a:r>
              <a:rPr lang="en-GB" sz="1300" baseline="30000" dirty="0"/>
              <a:t>st</a:t>
            </a:r>
            <a:r>
              <a:rPr lang="en-GB" sz="1300" dirty="0"/>
              <a:t> excess is low priced this can drive premium to some extent but in this market might be able to make some savings on the higher layers to invest in a more stable and stronger primary  </a:t>
            </a:r>
          </a:p>
        </p:txBody>
      </p:sp>
      <p:sp>
        <p:nvSpPr>
          <p:cNvPr id="10" name="TextBox 9">
            <a:extLst>
              <a:ext uri="{FF2B5EF4-FFF2-40B4-BE49-F238E27FC236}">
                <a16:creationId xmlns:a16="http://schemas.microsoft.com/office/drawing/2014/main" id="{9C1D44F6-C812-9F89-F8A2-6E241AAF248F}"/>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graphicFrame>
        <p:nvGraphicFramePr>
          <p:cNvPr id="6" name="Object 5">
            <a:extLst>
              <a:ext uri="{FF2B5EF4-FFF2-40B4-BE49-F238E27FC236}">
                <a16:creationId xmlns:a16="http://schemas.microsoft.com/office/drawing/2014/main" id="{07C8509E-B065-706A-C630-94E74313D973}"/>
              </a:ext>
            </a:extLst>
          </p:cNvPr>
          <p:cNvGraphicFramePr>
            <a:graphicFrameLocks noChangeAspect="1"/>
          </p:cNvGraphicFramePr>
          <p:nvPr>
            <p:extLst>
              <p:ext uri="{D42A27DB-BD31-4B8C-83A1-F6EECF244321}">
                <p14:modId xmlns:p14="http://schemas.microsoft.com/office/powerpoint/2010/main" val="2425325462"/>
              </p:ext>
            </p:extLst>
          </p:nvPr>
        </p:nvGraphicFramePr>
        <p:xfrm>
          <a:off x="1821686" y="2153617"/>
          <a:ext cx="4884737" cy="2933700"/>
        </p:xfrm>
        <a:graphic>
          <a:graphicData uri="http://schemas.openxmlformats.org/presentationml/2006/ole">
            <mc:AlternateContent xmlns:mc="http://schemas.openxmlformats.org/markup-compatibility/2006">
              <mc:Choice xmlns:v="urn:schemas-microsoft-com:vml" Requires="v">
                <p:oleObj name="Worksheet" r:id="rId2" imgW="4884228" imgH="2933821" progId="Excel.Sheet.12">
                  <p:embed/>
                </p:oleObj>
              </mc:Choice>
              <mc:Fallback>
                <p:oleObj name="Worksheet" r:id="rId2" imgW="4884228" imgH="2933821" progId="Excel.Sheet.12">
                  <p:embed/>
                  <p:pic>
                    <p:nvPicPr>
                      <p:cNvPr id="7" name="Object 6">
                        <a:extLst>
                          <a:ext uri="{FF2B5EF4-FFF2-40B4-BE49-F238E27FC236}">
                            <a16:creationId xmlns:a16="http://schemas.microsoft.com/office/drawing/2014/main" id="{07C8509E-B065-706A-C630-94E74313D973}"/>
                          </a:ext>
                        </a:extLst>
                      </p:cNvPr>
                      <p:cNvPicPr/>
                      <p:nvPr/>
                    </p:nvPicPr>
                    <p:blipFill>
                      <a:blip r:embed="rId3"/>
                      <a:stretch>
                        <a:fillRect/>
                      </a:stretch>
                    </p:blipFill>
                    <p:spPr>
                      <a:xfrm>
                        <a:off x="1821686" y="2153617"/>
                        <a:ext cx="4884737" cy="29337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F4866146-C9D4-BE2E-21DF-A031F31762E2}"/>
              </a:ext>
            </a:extLst>
          </p:cNvPr>
          <p:cNvSpPr txBox="1"/>
          <p:nvPr/>
        </p:nvSpPr>
        <p:spPr>
          <a:xfrm>
            <a:off x="8753940" y="473188"/>
            <a:ext cx="2545890" cy="461665"/>
          </a:xfrm>
          <a:prstGeom prst="rect">
            <a:avLst/>
          </a:prstGeom>
          <a:noFill/>
        </p:spPr>
        <p:txBody>
          <a:bodyPr wrap="none" rtlCol="0">
            <a:spAutoFit/>
          </a:bodyPr>
          <a:lstStyle/>
          <a:p>
            <a:r>
              <a:rPr lang="en-US" sz="2400" dirty="0">
                <a:solidFill>
                  <a:schemeClr val="bg1"/>
                </a:solidFill>
              </a:rPr>
              <a:t>Primary Fronting</a:t>
            </a:r>
          </a:p>
        </p:txBody>
      </p:sp>
    </p:spTree>
    <p:extLst>
      <p:ext uri="{BB962C8B-B14F-4D97-AF65-F5344CB8AC3E}">
        <p14:creationId xmlns:p14="http://schemas.microsoft.com/office/powerpoint/2010/main" val="237559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9424A-2873-2DE6-6337-C9AA1BCB2A9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650C98-EF60-24BD-76DD-44183C988C4A}"/>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12</a:t>
            </a:fld>
            <a:endParaRPr lang="en-US" dirty="0"/>
          </a:p>
        </p:txBody>
      </p:sp>
      <p:sp>
        <p:nvSpPr>
          <p:cNvPr id="2" name="Title 1">
            <a:extLst>
              <a:ext uri="{FF2B5EF4-FFF2-40B4-BE49-F238E27FC236}">
                <a16:creationId xmlns:a16="http://schemas.microsoft.com/office/drawing/2014/main" id="{267C6FD6-88FA-DBD4-83F7-B07FA0B57177}"/>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04AB8240-E44B-5B33-A774-58223F7A567A}"/>
              </a:ext>
            </a:extLst>
          </p:cNvPr>
          <p:cNvSpPr>
            <a:spLocks noGrp="1"/>
          </p:cNvSpPr>
          <p:nvPr>
            <p:ph type="body" sz="quarter" idx="21"/>
          </p:nvPr>
        </p:nvSpPr>
        <p:spPr>
          <a:xfrm>
            <a:off x="8828087" y="1184989"/>
            <a:ext cx="3013076" cy="5154016"/>
          </a:xfrm>
        </p:spPr>
        <p:txBody>
          <a:bodyPr>
            <a:normAutofit/>
          </a:bodyPr>
          <a:lstStyle/>
          <a:p>
            <a:pPr marL="171450" indent="-171450">
              <a:buFont typeface="Arial" panose="020B0604020202020204" pitchFamily="34" charset="0"/>
              <a:buChar char="•"/>
            </a:pPr>
            <a:r>
              <a:rPr lang="en-US" sz="1300" dirty="0"/>
              <a:t>The insured benefits from having a single contracting party, simplifying administration.</a:t>
            </a:r>
          </a:p>
          <a:p>
            <a:pPr marL="171450" indent="-171450">
              <a:buFont typeface="Arial" panose="020B0604020202020204" pitchFamily="34" charset="0"/>
              <a:buChar char="•"/>
            </a:pPr>
            <a:r>
              <a:rPr lang="en-US" sz="1300" dirty="0"/>
              <a:t>If a large loss occurs, the insured only needs to communicate with one party, streamlining the claims process.</a:t>
            </a:r>
          </a:p>
          <a:p>
            <a:pPr marL="171450" indent="-171450">
              <a:buFont typeface="Arial" panose="020B0604020202020204" pitchFamily="34" charset="0"/>
              <a:buChar char="•"/>
            </a:pPr>
            <a:r>
              <a:rPr lang="en-US" sz="1300" dirty="0"/>
              <a:t>It is possible to create a flexible reinsurance panel that includes both strategically important partners and more transactional capacity providers.</a:t>
            </a:r>
          </a:p>
          <a:p>
            <a:pPr marL="171450" indent="-171450">
              <a:buFont typeface="Arial" panose="020B0604020202020204" pitchFamily="34" charset="0"/>
              <a:buChar char="•"/>
            </a:pPr>
            <a:r>
              <a:rPr lang="en-US" sz="1300" dirty="0"/>
              <a:t>The structure can present challenges, particularly when the fronting insurer is required to accept all reinsurers on the panel.</a:t>
            </a:r>
          </a:p>
        </p:txBody>
      </p:sp>
      <p:sp>
        <p:nvSpPr>
          <p:cNvPr id="10" name="TextBox 9">
            <a:extLst>
              <a:ext uri="{FF2B5EF4-FFF2-40B4-BE49-F238E27FC236}">
                <a16:creationId xmlns:a16="http://schemas.microsoft.com/office/drawing/2014/main" id="{45BA1306-C0A5-C793-E830-B86191BB0D72}"/>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graphicFrame>
        <p:nvGraphicFramePr>
          <p:cNvPr id="9" name="Object 8">
            <a:extLst>
              <a:ext uri="{FF2B5EF4-FFF2-40B4-BE49-F238E27FC236}">
                <a16:creationId xmlns:a16="http://schemas.microsoft.com/office/drawing/2014/main" id="{DF446A30-306D-62F9-64B1-49887EF80335}"/>
              </a:ext>
            </a:extLst>
          </p:cNvPr>
          <p:cNvGraphicFramePr>
            <a:graphicFrameLocks noChangeAspect="1"/>
          </p:cNvGraphicFramePr>
          <p:nvPr>
            <p:extLst>
              <p:ext uri="{D42A27DB-BD31-4B8C-83A1-F6EECF244321}">
                <p14:modId xmlns:p14="http://schemas.microsoft.com/office/powerpoint/2010/main" val="1408423691"/>
              </p:ext>
            </p:extLst>
          </p:nvPr>
        </p:nvGraphicFramePr>
        <p:xfrm>
          <a:off x="47479" y="2156949"/>
          <a:ext cx="3868964" cy="2691992"/>
        </p:xfrm>
        <a:graphic>
          <a:graphicData uri="http://schemas.openxmlformats.org/presentationml/2006/ole">
            <mc:AlternateContent xmlns:mc="http://schemas.openxmlformats.org/markup-compatibility/2006">
              <mc:Choice xmlns:v="urn:schemas-microsoft-com:vml" Requires="v">
                <p:oleObj name="Worksheet" r:id="rId2" imgW="4274790" imgH="2933821" progId="Excel.Sheet.12">
                  <p:embed/>
                </p:oleObj>
              </mc:Choice>
              <mc:Fallback>
                <p:oleObj name="Worksheet" r:id="rId2" imgW="4274790" imgH="2933821" progId="Excel.Sheet.12">
                  <p:embed/>
                  <p:pic>
                    <p:nvPicPr>
                      <p:cNvPr id="0" name=""/>
                      <p:cNvPicPr/>
                      <p:nvPr/>
                    </p:nvPicPr>
                    <p:blipFill>
                      <a:blip r:embed="rId3"/>
                      <a:stretch>
                        <a:fillRect/>
                      </a:stretch>
                    </p:blipFill>
                    <p:spPr>
                      <a:xfrm>
                        <a:off x="47479" y="2156949"/>
                        <a:ext cx="3868964" cy="2691992"/>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FAAD398B-A113-36B5-9A07-E224CA7879B7}"/>
              </a:ext>
            </a:extLst>
          </p:cNvPr>
          <p:cNvGraphicFramePr>
            <a:graphicFrameLocks noChangeAspect="1"/>
          </p:cNvGraphicFramePr>
          <p:nvPr>
            <p:extLst>
              <p:ext uri="{D42A27DB-BD31-4B8C-83A1-F6EECF244321}">
                <p14:modId xmlns:p14="http://schemas.microsoft.com/office/powerpoint/2010/main" val="453213971"/>
              </p:ext>
            </p:extLst>
          </p:nvPr>
        </p:nvGraphicFramePr>
        <p:xfrm>
          <a:off x="3944980" y="2156950"/>
          <a:ext cx="4470669" cy="2691992"/>
        </p:xfrm>
        <a:graphic>
          <a:graphicData uri="http://schemas.openxmlformats.org/presentationml/2006/ole">
            <mc:AlternateContent xmlns:mc="http://schemas.openxmlformats.org/markup-compatibility/2006">
              <mc:Choice xmlns:v="urn:schemas-microsoft-com:vml" Requires="v">
                <p:oleObj name="Worksheet" r:id="rId4" imgW="4884228" imgH="2933821" progId="Excel.Sheet.12">
                  <p:embed/>
                </p:oleObj>
              </mc:Choice>
              <mc:Fallback>
                <p:oleObj name="Worksheet" r:id="rId4" imgW="4884228" imgH="2933821" progId="Excel.Sheet.12">
                  <p:embed/>
                  <p:pic>
                    <p:nvPicPr>
                      <p:cNvPr id="0" name=""/>
                      <p:cNvPicPr/>
                      <p:nvPr/>
                    </p:nvPicPr>
                    <p:blipFill>
                      <a:blip r:embed="rId5"/>
                      <a:stretch>
                        <a:fillRect/>
                      </a:stretch>
                    </p:blipFill>
                    <p:spPr>
                      <a:xfrm>
                        <a:off x="3944980" y="2156950"/>
                        <a:ext cx="4470669" cy="2691992"/>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549CA0DB-F359-7C27-488E-97F787D19D12}"/>
              </a:ext>
            </a:extLst>
          </p:cNvPr>
          <p:cNvSpPr txBox="1"/>
          <p:nvPr/>
        </p:nvSpPr>
        <p:spPr>
          <a:xfrm>
            <a:off x="8753940" y="473188"/>
            <a:ext cx="2903359" cy="461665"/>
          </a:xfrm>
          <a:prstGeom prst="rect">
            <a:avLst/>
          </a:prstGeom>
          <a:noFill/>
        </p:spPr>
        <p:txBody>
          <a:bodyPr wrap="none" rtlCol="0">
            <a:spAutoFit/>
          </a:bodyPr>
          <a:lstStyle/>
          <a:p>
            <a:r>
              <a:rPr lang="en-US" sz="2400" dirty="0">
                <a:solidFill>
                  <a:schemeClr val="bg1"/>
                </a:solidFill>
              </a:rPr>
              <a:t>Full Tower Fronting</a:t>
            </a:r>
          </a:p>
        </p:txBody>
      </p:sp>
    </p:spTree>
    <p:extLst>
      <p:ext uri="{BB962C8B-B14F-4D97-AF65-F5344CB8AC3E}">
        <p14:creationId xmlns:p14="http://schemas.microsoft.com/office/powerpoint/2010/main" val="123490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E213-43E0-5A66-D1A8-86DD2BC8BAA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EA5EC22-4C23-8690-67C0-01590CE623CC}"/>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13</a:t>
            </a:fld>
            <a:endParaRPr lang="en-US" dirty="0"/>
          </a:p>
        </p:txBody>
      </p:sp>
      <p:sp>
        <p:nvSpPr>
          <p:cNvPr id="2" name="Title 1">
            <a:extLst>
              <a:ext uri="{FF2B5EF4-FFF2-40B4-BE49-F238E27FC236}">
                <a16:creationId xmlns:a16="http://schemas.microsoft.com/office/drawing/2014/main" id="{90923C89-0810-76BA-CA7F-1A54E90CA4B4}"/>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A82CA1A7-8A16-72CB-2157-D7EEB93E7E87}"/>
              </a:ext>
            </a:extLst>
          </p:cNvPr>
          <p:cNvSpPr>
            <a:spLocks noGrp="1"/>
          </p:cNvSpPr>
          <p:nvPr>
            <p:ph type="body" sz="quarter" idx="21"/>
          </p:nvPr>
        </p:nvSpPr>
        <p:spPr>
          <a:xfrm>
            <a:off x="8828087" y="1184989"/>
            <a:ext cx="3013076" cy="5154016"/>
          </a:xfrm>
        </p:spPr>
        <p:txBody>
          <a:bodyPr>
            <a:normAutofit/>
          </a:bodyPr>
          <a:lstStyle/>
          <a:p>
            <a:pPr marL="285750" indent="-285750">
              <a:buFont typeface="Arial" panose="020B0604020202020204" pitchFamily="34" charset="0"/>
              <a:buChar char="•"/>
            </a:pPr>
            <a:r>
              <a:rPr lang="en-US" sz="1300" dirty="0"/>
              <a:t>In large programs with many insurers, the insured benefits from having a small number of contracting parties, which simplifies administration.</a:t>
            </a:r>
          </a:p>
          <a:p>
            <a:pPr marL="285750" indent="-285750">
              <a:buFont typeface="Arial" panose="020B0604020202020204" pitchFamily="34" charset="0"/>
              <a:buChar char="•"/>
            </a:pPr>
            <a:r>
              <a:rPr lang="en-US" sz="1300" dirty="0"/>
              <a:t>The insured is able to further strengthen the relationship with a small number of strategically important insurers.</a:t>
            </a:r>
          </a:p>
          <a:p>
            <a:pPr marL="285750" indent="-285750">
              <a:buFont typeface="Arial" panose="020B0604020202020204" pitchFamily="34" charset="0"/>
              <a:buChar char="•"/>
            </a:pPr>
            <a:r>
              <a:rPr lang="en-US" sz="1300" dirty="0"/>
              <a:t>This structure can make the process easier for the fronting insurer when accepting all reinsurers from a credit risk exposure perspective.</a:t>
            </a:r>
          </a:p>
          <a:p>
            <a:pPr marL="285750" indent="-285750">
              <a:buFont typeface="Arial" panose="020B0604020202020204" pitchFamily="34" charset="0"/>
              <a:buChar char="•"/>
            </a:pPr>
            <a:r>
              <a:rPr lang="en-US" sz="1300" dirty="0"/>
              <a:t>If a large loss occurs, the insured only needs to be in contact with the partnering fronting insurer, rather than a large number of insurers on the excess layers (depending on structure).</a:t>
            </a:r>
          </a:p>
          <a:p>
            <a:pPr lvl="1"/>
            <a:endParaRPr lang="en-GB" sz="1400" dirty="0"/>
          </a:p>
        </p:txBody>
      </p:sp>
      <p:sp>
        <p:nvSpPr>
          <p:cNvPr id="10" name="TextBox 9">
            <a:extLst>
              <a:ext uri="{FF2B5EF4-FFF2-40B4-BE49-F238E27FC236}">
                <a16:creationId xmlns:a16="http://schemas.microsoft.com/office/drawing/2014/main" id="{7368FBBA-9261-DA8F-0009-2FC282A93130}"/>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graphicFrame>
        <p:nvGraphicFramePr>
          <p:cNvPr id="8" name="Object 7">
            <a:extLst>
              <a:ext uri="{FF2B5EF4-FFF2-40B4-BE49-F238E27FC236}">
                <a16:creationId xmlns:a16="http://schemas.microsoft.com/office/drawing/2014/main" id="{242AA586-AA7E-2A41-8239-113D62272F18}"/>
              </a:ext>
            </a:extLst>
          </p:cNvPr>
          <p:cNvGraphicFramePr>
            <a:graphicFrameLocks noChangeAspect="1"/>
          </p:cNvGraphicFramePr>
          <p:nvPr>
            <p:extLst>
              <p:ext uri="{D42A27DB-BD31-4B8C-83A1-F6EECF244321}">
                <p14:modId xmlns:p14="http://schemas.microsoft.com/office/powerpoint/2010/main" val="2361598597"/>
              </p:ext>
            </p:extLst>
          </p:nvPr>
        </p:nvGraphicFramePr>
        <p:xfrm>
          <a:off x="4552816" y="1931988"/>
          <a:ext cx="3822158" cy="2723139"/>
        </p:xfrm>
        <a:graphic>
          <a:graphicData uri="http://schemas.openxmlformats.org/presentationml/2006/ole">
            <mc:AlternateContent xmlns:mc="http://schemas.openxmlformats.org/markup-compatibility/2006">
              <mc:Choice xmlns:v="urn:schemas-microsoft-com:vml" Requires="v">
                <p:oleObj name="Worksheet" r:id="rId2" imgW="4276782" imgH="3067061" progId="Excel.Sheet.12">
                  <p:embed/>
                </p:oleObj>
              </mc:Choice>
              <mc:Fallback>
                <p:oleObj name="Worksheet" r:id="rId2" imgW="4276782" imgH="3067061" progId="Excel.Sheet.12">
                  <p:embed/>
                  <p:pic>
                    <p:nvPicPr>
                      <p:cNvPr id="0" name=""/>
                      <p:cNvPicPr/>
                      <p:nvPr/>
                    </p:nvPicPr>
                    <p:blipFill>
                      <a:blip r:embed="rId3"/>
                      <a:stretch>
                        <a:fillRect/>
                      </a:stretch>
                    </p:blipFill>
                    <p:spPr>
                      <a:xfrm>
                        <a:off x="4552816" y="1931988"/>
                        <a:ext cx="3822158" cy="2723139"/>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CE01A63-1E9B-44B5-75C5-86D731459CC0}"/>
              </a:ext>
            </a:extLst>
          </p:cNvPr>
          <p:cNvGraphicFramePr>
            <a:graphicFrameLocks noChangeAspect="1"/>
          </p:cNvGraphicFramePr>
          <p:nvPr>
            <p:extLst>
              <p:ext uri="{D42A27DB-BD31-4B8C-83A1-F6EECF244321}">
                <p14:modId xmlns:p14="http://schemas.microsoft.com/office/powerpoint/2010/main" val="1077312921"/>
              </p:ext>
            </p:extLst>
          </p:nvPr>
        </p:nvGraphicFramePr>
        <p:xfrm>
          <a:off x="91155" y="1931988"/>
          <a:ext cx="4392988" cy="2723139"/>
        </p:xfrm>
        <a:graphic>
          <a:graphicData uri="http://schemas.openxmlformats.org/presentationml/2006/ole">
            <mc:AlternateContent xmlns:mc="http://schemas.openxmlformats.org/markup-compatibility/2006">
              <mc:Choice xmlns:v="urn:schemas-microsoft-com:vml" Requires="v">
                <p:oleObj name="Worksheet" r:id="rId4" imgW="4886230" imgH="3028984" progId="Excel.Sheet.12">
                  <p:embed/>
                </p:oleObj>
              </mc:Choice>
              <mc:Fallback>
                <p:oleObj name="Worksheet" r:id="rId4" imgW="4886230" imgH="3028984" progId="Excel.Sheet.12">
                  <p:embed/>
                  <p:pic>
                    <p:nvPicPr>
                      <p:cNvPr id="0" name=""/>
                      <p:cNvPicPr/>
                      <p:nvPr/>
                    </p:nvPicPr>
                    <p:blipFill>
                      <a:blip r:embed="rId5"/>
                      <a:stretch>
                        <a:fillRect/>
                      </a:stretch>
                    </p:blipFill>
                    <p:spPr>
                      <a:xfrm>
                        <a:off x="91155" y="1931988"/>
                        <a:ext cx="4392988" cy="2723139"/>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C8FB5659-B6BF-4095-66F7-C9BA903F9E07}"/>
              </a:ext>
            </a:extLst>
          </p:cNvPr>
          <p:cNvSpPr txBox="1"/>
          <p:nvPr/>
        </p:nvSpPr>
        <p:spPr>
          <a:xfrm>
            <a:off x="8753940" y="473188"/>
            <a:ext cx="2420856" cy="461665"/>
          </a:xfrm>
          <a:prstGeom prst="rect">
            <a:avLst/>
          </a:prstGeom>
          <a:noFill/>
        </p:spPr>
        <p:txBody>
          <a:bodyPr wrap="none" rtlCol="0">
            <a:spAutoFit/>
          </a:bodyPr>
          <a:lstStyle/>
          <a:p>
            <a:r>
              <a:rPr lang="en-US" sz="2400" dirty="0">
                <a:solidFill>
                  <a:schemeClr val="bg1"/>
                </a:solidFill>
              </a:rPr>
              <a:t>Several Fronters</a:t>
            </a:r>
          </a:p>
        </p:txBody>
      </p:sp>
    </p:spTree>
    <p:extLst>
      <p:ext uri="{BB962C8B-B14F-4D97-AF65-F5344CB8AC3E}">
        <p14:creationId xmlns:p14="http://schemas.microsoft.com/office/powerpoint/2010/main" val="1357514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8FAF2-DCC3-658B-7C1A-4858C35510F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72852C-26B8-4F67-4203-5D5F3F1C91EC}"/>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14</a:t>
            </a:fld>
            <a:endParaRPr lang="en-US" dirty="0"/>
          </a:p>
        </p:txBody>
      </p:sp>
      <p:sp>
        <p:nvSpPr>
          <p:cNvPr id="2" name="Title 1">
            <a:extLst>
              <a:ext uri="{FF2B5EF4-FFF2-40B4-BE49-F238E27FC236}">
                <a16:creationId xmlns:a16="http://schemas.microsoft.com/office/drawing/2014/main" id="{48EA1CA1-2D13-195E-7FE9-243455DA0D56}"/>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A5ADB343-B853-6F9B-8D44-2892426918E2}"/>
              </a:ext>
            </a:extLst>
          </p:cNvPr>
          <p:cNvSpPr>
            <a:spLocks noGrp="1"/>
          </p:cNvSpPr>
          <p:nvPr>
            <p:ph type="body" sz="quarter" idx="21"/>
          </p:nvPr>
        </p:nvSpPr>
        <p:spPr>
          <a:xfrm>
            <a:off x="8828087" y="1184989"/>
            <a:ext cx="3013076" cy="5154016"/>
          </a:xfrm>
        </p:spPr>
        <p:txBody>
          <a:bodyPr>
            <a:normAutofit/>
          </a:bodyPr>
          <a:lstStyle/>
          <a:p>
            <a:pPr marL="285750" indent="-285750">
              <a:buFont typeface="Arial" panose="020B0604020202020204" pitchFamily="34" charset="0"/>
              <a:buChar char="•"/>
            </a:pPr>
            <a:r>
              <a:rPr lang="en-US" sz="1300" dirty="0"/>
              <a:t>If the insured uses its own captive, the solution becomes even more flexible. The traditional captive fronting structure remains applicable in such arrangements</a:t>
            </a:r>
          </a:p>
          <a:p>
            <a:pPr marL="285750" indent="-285750">
              <a:buFont typeface="Arial" panose="020B0604020202020204" pitchFamily="34" charset="0"/>
              <a:buChar char="•"/>
            </a:pPr>
            <a:r>
              <a:rPr lang="en-US" sz="1300" dirty="0"/>
              <a:t>In cases where the captive wants further control, a 100% captive fronting arrangement may be used as an alternative solution. This is often combined with the appointment of specific loss adjusters</a:t>
            </a:r>
          </a:p>
          <a:p>
            <a:pPr marL="285750" indent="-285750">
              <a:buFont typeface="Arial" panose="020B0604020202020204" pitchFamily="34" charset="0"/>
              <a:buChar char="•"/>
            </a:pPr>
            <a:r>
              <a:rPr lang="en-US" sz="1300" dirty="0"/>
              <a:t>Some fronting insurers may require partial risk retention (for example, 10% risk transfer is common), while others are willing to accept risk transfer on the retrocession and may agree to 100% ceding</a:t>
            </a:r>
          </a:p>
        </p:txBody>
      </p:sp>
      <p:sp>
        <p:nvSpPr>
          <p:cNvPr id="10" name="TextBox 9">
            <a:extLst>
              <a:ext uri="{FF2B5EF4-FFF2-40B4-BE49-F238E27FC236}">
                <a16:creationId xmlns:a16="http://schemas.microsoft.com/office/drawing/2014/main" id="{8F627A54-22B3-B22A-CE3F-257A9C44BA25}"/>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graphicFrame>
        <p:nvGraphicFramePr>
          <p:cNvPr id="7" name="Object 6">
            <a:extLst>
              <a:ext uri="{FF2B5EF4-FFF2-40B4-BE49-F238E27FC236}">
                <a16:creationId xmlns:a16="http://schemas.microsoft.com/office/drawing/2014/main" id="{C714AC28-03F8-7932-A1B2-1AC270A0275E}"/>
              </a:ext>
            </a:extLst>
          </p:cNvPr>
          <p:cNvGraphicFramePr>
            <a:graphicFrameLocks noChangeAspect="1"/>
          </p:cNvGraphicFramePr>
          <p:nvPr>
            <p:extLst>
              <p:ext uri="{D42A27DB-BD31-4B8C-83A1-F6EECF244321}">
                <p14:modId xmlns:p14="http://schemas.microsoft.com/office/powerpoint/2010/main" val="712330930"/>
              </p:ext>
            </p:extLst>
          </p:nvPr>
        </p:nvGraphicFramePr>
        <p:xfrm>
          <a:off x="1900237" y="3997576"/>
          <a:ext cx="4591049" cy="2507169"/>
        </p:xfrm>
        <a:graphic>
          <a:graphicData uri="http://schemas.openxmlformats.org/presentationml/2006/ole">
            <mc:AlternateContent xmlns:mc="http://schemas.openxmlformats.org/markup-compatibility/2006">
              <mc:Choice xmlns:v="urn:schemas-microsoft-com:vml" Requires="v">
                <p:oleObj name="Worksheet" r:id="rId2" imgW="5372070" imgH="2933821" progId="Excel.Sheet.12">
                  <p:embed/>
                </p:oleObj>
              </mc:Choice>
              <mc:Fallback>
                <p:oleObj name="Worksheet" r:id="rId2" imgW="5372070" imgH="2933821" progId="Excel.Sheet.12">
                  <p:embed/>
                  <p:pic>
                    <p:nvPicPr>
                      <p:cNvPr id="0" name=""/>
                      <p:cNvPicPr/>
                      <p:nvPr/>
                    </p:nvPicPr>
                    <p:blipFill>
                      <a:blip r:embed="rId3"/>
                      <a:stretch>
                        <a:fillRect/>
                      </a:stretch>
                    </p:blipFill>
                    <p:spPr>
                      <a:xfrm>
                        <a:off x="1900237" y="3997576"/>
                        <a:ext cx="4591049" cy="2507169"/>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5F4E8E0D-45BA-CA6A-48A1-C467CF4D60A4}"/>
              </a:ext>
            </a:extLst>
          </p:cNvPr>
          <p:cNvPicPr>
            <a:picLocks noChangeAspect="1"/>
          </p:cNvPicPr>
          <p:nvPr/>
        </p:nvPicPr>
        <p:blipFill>
          <a:blip r:embed="rId4"/>
          <a:stretch>
            <a:fillRect/>
          </a:stretch>
        </p:blipFill>
        <p:spPr>
          <a:xfrm>
            <a:off x="1900236" y="1106344"/>
            <a:ext cx="4591049" cy="2815993"/>
          </a:xfrm>
          <a:prstGeom prst="rect">
            <a:avLst/>
          </a:prstGeom>
        </p:spPr>
      </p:pic>
      <p:sp>
        <p:nvSpPr>
          <p:cNvPr id="11" name="TextBox 10">
            <a:extLst>
              <a:ext uri="{FF2B5EF4-FFF2-40B4-BE49-F238E27FC236}">
                <a16:creationId xmlns:a16="http://schemas.microsoft.com/office/drawing/2014/main" id="{476DB049-A781-76D6-23B4-EC9637C788EE}"/>
              </a:ext>
            </a:extLst>
          </p:cNvPr>
          <p:cNvSpPr txBox="1"/>
          <p:nvPr/>
        </p:nvSpPr>
        <p:spPr>
          <a:xfrm>
            <a:off x="8753940" y="473188"/>
            <a:ext cx="2517036" cy="461665"/>
          </a:xfrm>
          <a:prstGeom prst="rect">
            <a:avLst/>
          </a:prstGeom>
          <a:noFill/>
        </p:spPr>
        <p:txBody>
          <a:bodyPr wrap="none" rtlCol="0">
            <a:spAutoFit/>
          </a:bodyPr>
          <a:lstStyle/>
          <a:p>
            <a:r>
              <a:rPr lang="en-US" sz="2400" dirty="0">
                <a:solidFill>
                  <a:schemeClr val="bg1"/>
                </a:solidFill>
              </a:rPr>
              <a:t>Captive Fronting </a:t>
            </a:r>
          </a:p>
        </p:txBody>
      </p:sp>
    </p:spTree>
    <p:extLst>
      <p:ext uri="{BB962C8B-B14F-4D97-AF65-F5344CB8AC3E}">
        <p14:creationId xmlns:p14="http://schemas.microsoft.com/office/powerpoint/2010/main" val="1228484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4920-4428-54C7-3D50-05F538C8212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A6D74EA-3789-5231-45FB-B30285EBAA56}"/>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15</a:t>
            </a:fld>
            <a:endParaRPr lang="en-US" dirty="0"/>
          </a:p>
        </p:txBody>
      </p:sp>
      <p:sp>
        <p:nvSpPr>
          <p:cNvPr id="2" name="Title 1">
            <a:extLst>
              <a:ext uri="{FF2B5EF4-FFF2-40B4-BE49-F238E27FC236}">
                <a16:creationId xmlns:a16="http://schemas.microsoft.com/office/drawing/2014/main" id="{37CE5B0D-A83E-655C-EF86-ABD5F552B860}"/>
              </a:ext>
            </a:extLst>
          </p:cNvPr>
          <p:cNvSpPr>
            <a:spLocks noGrp="1"/>
          </p:cNvSpPr>
          <p:nvPr>
            <p:ph type="title"/>
          </p:nvPr>
        </p:nvSpPr>
        <p:spPr>
          <a:xfrm>
            <a:off x="390525" y="248409"/>
            <a:ext cx="7610474" cy="647697"/>
          </a:xfrm>
        </p:spPr>
        <p:txBody>
          <a:bodyPr/>
          <a:lstStyle/>
          <a:p>
            <a:r>
              <a:rPr lang="en-US" dirty="0"/>
              <a:t>Program fronting structure</a:t>
            </a:r>
          </a:p>
        </p:txBody>
      </p:sp>
      <p:sp>
        <p:nvSpPr>
          <p:cNvPr id="12" name="Text Placeholder 11">
            <a:extLst>
              <a:ext uri="{FF2B5EF4-FFF2-40B4-BE49-F238E27FC236}">
                <a16:creationId xmlns:a16="http://schemas.microsoft.com/office/drawing/2014/main" id="{B04CA512-B93B-B822-6939-054AE5ADFC52}"/>
              </a:ext>
            </a:extLst>
          </p:cNvPr>
          <p:cNvSpPr>
            <a:spLocks noGrp="1"/>
          </p:cNvSpPr>
          <p:nvPr>
            <p:ph type="body" sz="quarter" idx="21"/>
          </p:nvPr>
        </p:nvSpPr>
        <p:spPr>
          <a:xfrm>
            <a:off x="8828087" y="1184989"/>
            <a:ext cx="3013076" cy="5154016"/>
          </a:xfrm>
        </p:spPr>
        <p:txBody>
          <a:bodyPr>
            <a:normAutofit/>
          </a:bodyPr>
          <a:lstStyle/>
          <a:p>
            <a:pPr lvl="1"/>
            <a:r>
              <a:rPr lang="en-GB" sz="1300" dirty="0"/>
              <a:t>High exposed </a:t>
            </a:r>
            <a:r>
              <a:rPr lang="en-GB" sz="1300" dirty="0" err="1"/>
              <a:t>sublimits</a:t>
            </a:r>
            <a:r>
              <a:rPr lang="en-GB" sz="1300" dirty="0"/>
              <a:t> like recall, D&amp;R, PFL and PI – can be difficult to obtain sufficient cover by one insurer </a:t>
            </a:r>
          </a:p>
          <a:p>
            <a:pPr marL="285750" indent="-285750">
              <a:buFont typeface="Arial" panose="020B0604020202020204" pitchFamily="34" charset="0"/>
              <a:buChar char="•"/>
            </a:pPr>
            <a:r>
              <a:rPr lang="en-US" sz="1300" dirty="0"/>
              <a:t>The carriers dividing the </a:t>
            </a:r>
            <a:r>
              <a:rPr lang="en-US" sz="1300" dirty="0" err="1"/>
              <a:t>sublimited</a:t>
            </a:r>
            <a:r>
              <a:rPr lang="en-US" sz="1300" dirty="0"/>
              <a:t> exposure 50/50, can be an advantage:</a:t>
            </a:r>
          </a:p>
          <a:p>
            <a:pPr marL="742950" lvl="1" indent="-285750"/>
            <a:r>
              <a:rPr lang="en-US" sz="1300" dirty="0"/>
              <a:t>Ability to obtain sufficient cover</a:t>
            </a:r>
          </a:p>
          <a:p>
            <a:pPr marL="742950" lvl="1" indent="-285750"/>
            <a:r>
              <a:rPr lang="en-US" sz="1300" dirty="0"/>
              <a:t>Attract further carriers and increase competition</a:t>
            </a:r>
          </a:p>
          <a:p>
            <a:pPr marL="742950" lvl="1" indent="-285750"/>
            <a:r>
              <a:rPr lang="en-US" sz="1300" dirty="0"/>
              <a:t>If a total loss occurs, it would not be a large loss for the carriers, which likely reduces volatility</a:t>
            </a:r>
          </a:p>
          <a:p>
            <a:pPr marL="742950" lvl="1" indent="-285750"/>
            <a:r>
              <a:rPr lang="en-US" sz="1300" dirty="0"/>
              <a:t>Might have a positive effect on the premium, as some of the more catastrophic-type exposures are removed</a:t>
            </a:r>
          </a:p>
          <a:p>
            <a:pPr lvl="1"/>
            <a:endParaRPr lang="en-GB" sz="1400" dirty="0"/>
          </a:p>
        </p:txBody>
      </p:sp>
      <p:sp>
        <p:nvSpPr>
          <p:cNvPr id="10" name="TextBox 9">
            <a:extLst>
              <a:ext uri="{FF2B5EF4-FFF2-40B4-BE49-F238E27FC236}">
                <a16:creationId xmlns:a16="http://schemas.microsoft.com/office/drawing/2014/main" id="{D5F7F7A3-B46A-963D-4E38-51E1D7B57665}"/>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sp>
        <p:nvSpPr>
          <p:cNvPr id="33" name="TextBox 32">
            <a:extLst>
              <a:ext uri="{FF2B5EF4-FFF2-40B4-BE49-F238E27FC236}">
                <a16:creationId xmlns:a16="http://schemas.microsoft.com/office/drawing/2014/main" id="{B3CD3343-FD97-2232-B9FB-508D54C9974C}"/>
              </a:ext>
            </a:extLst>
          </p:cNvPr>
          <p:cNvSpPr txBox="1"/>
          <p:nvPr/>
        </p:nvSpPr>
        <p:spPr>
          <a:xfrm>
            <a:off x="298576" y="4553336"/>
            <a:ext cx="7741222" cy="1015663"/>
          </a:xfrm>
          <a:prstGeom prst="rect">
            <a:avLst/>
          </a:prstGeom>
          <a:noFill/>
        </p:spPr>
        <p:txBody>
          <a:bodyPr wrap="none" rtlCol="0">
            <a:spAutoFit/>
          </a:bodyPr>
          <a:lstStyle/>
          <a:p>
            <a:pPr marL="285750" indent="-285750">
              <a:buFont typeface="Arial" panose="020B0604020202020204" pitchFamily="34" charset="0"/>
              <a:buChar char="•"/>
            </a:pPr>
            <a:r>
              <a:rPr lang="en-US" sz="1200" dirty="0"/>
              <a:t>The purple program is handled by one insurer, taking 100% of the </a:t>
            </a:r>
            <a:r>
              <a:rPr lang="en-US" sz="1200" dirty="0" err="1"/>
              <a:t>sublimits</a:t>
            </a:r>
            <a:r>
              <a:rPr lang="en-US" sz="1200" dirty="0"/>
              <a:t>.</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The purple/blue primary is fully fronted by blue, with 50% reinsurance on a quota share basis from purple.</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From the insured’s perspective, both programs provide the same cover and service, as all contact is with blue.</a:t>
            </a:r>
          </a:p>
        </p:txBody>
      </p:sp>
      <p:graphicFrame>
        <p:nvGraphicFramePr>
          <p:cNvPr id="13" name="Object 12">
            <a:extLst>
              <a:ext uri="{FF2B5EF4-FFF2-40B4-BE49-F238E27FC236}">
                <a16:creationId xmlns:a16="http://schemas.microsoft.com/office/drawing/2014/main" id="{4E016F8B-2A11-CD22-6E9F-2A9DF9F851AF}"/>
              </a:ext>
            </a:extLst>
          </p:cNvPr>
          <p:cNvGraphicFramePr>
            <a:graphicFrameLocks noChangeAspect="1"/>
          </p:cNvGraphicFramePr>
          <p:nvPr>
            <p:extLst>
              <p:ext uri="{D42A27DB-BD31-4B8C-83A1-F6EECF244321}">
                <p14:modId xmlns:p14="http://schemas.microsoft.com/office/powerpoint/2010/main" val="3596186962"/>
              </p:ext>
            </p:extLst>
          </p:nvPr>
        </p:nvGraphicFramePr>
        <p:xfrm>
          <a:off x="78215" y="1390258"/>
          <a:ext cx="3665537" cy="2985797"/>
        </p:xfrm>
        <a:graphic>
          <a:graphicData uri="http://schemas.openxmlformats.org/presentationml/2006/ole">
            <mc:AlternateContent xmlns:mc="http://schemas.openxmlformats.org/markup-compatibility/2006">
              <mc:Choice xmlns:v="urn:schemas-microsoft-com:vml" Requires="v">
                <p:oleObj name="Worksheet" r:id="rId2" imgW="3665351" imgH="3139440" progId="Excel.Sheet.12">
                  <p:embed/>
                </p:oleObj>
              </mc:Choice>
              <mc:Fallback>
                <p:oleObj name="Worksheet" r:id="rId2" imgW="3665351" imgH="3139440" progId="Excel.Sheet.12">
                  <p:embed/>
                  <p:pic>
                    <p:nvPicPr>
                      <p:cNvPr id="0" name=""/>
                      <p:cNvPicPr/>
                      <p:nvPr/>
                    </p:nvPicPr>
                    <p:blipFill>
                      <a:blip r:embed="rId3"/>
                      <a:stretch>
                        <a:fillRect/>
                      </a:stretch>
                    </p:blipFill>
                    <p:spPr>
                      <a:xfrm>
                        <a:off x="78215" y="1390258"/>
                        <a:ext cx="3665537" cy="298579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3A484A9-1097-6026-85CA-4019D19E8BCD}"/>
              </a:ext>
            </a:extLst>
          </p:cNvPr>
          <p:cNvGraphicFramePr>
            <a:graphicFrameLocks noChangeAspect="1"/>
          </p:cNvGraphicFramePr>
          <p:nvPr>
            <p:extLst>
              <p:ext uri="{D42A27DB-BD31-4B8C-83A1-F6EECF244321}">
                <p14:modId xmlns:p14="http://schemas.microsoft.com/office/powerpoint/2010/main" val="416363457"/>
              </p:ext>
            </p:extLst>
          </p:nvPr>
        </p:nvGraphicFramePr>
        <p:xfrm>
          <a:off x="3769880" y="1380265"/>
          <a:ext cx="4634280" cy="2986853"/>
        </p:xfrm>
        <a:graphic>
          <a:graphicData uri="http://schemas.openxmlformats.org/presentationml/2006/ole">
            <mc:AlternateContent xmlns:mc="http://schemas.openxmlformats.org/markup-compatibility/2006">
              <mc:Choice xmlns:v="urn:schemas-microsoft-com:vml" Requires="v">
                <p:oleObj name="Worksheet" r:id="rId4" imgW="4884228" imgH="3154922" progId="Excel.Sheet.12">
                  <p:embed/>
                </p:oleObj>
              </mc:Choice>
              <mc:Fallback>
                <p:oleObj name="Worksheet" r:id="rId4" imgW="4884228" imgH="3154922" progId="Excel.Sheet.12">
                  <p:embed/>
                  <p:pic>
                    <p:nvPicPr>
                      <p:cNvPr id="0" name=""/>
                      <p:cNvPicPr/>
                      <p:nvPr/>
                    </p:nvPicPr>
                    <p:blipFill>
                      <a:blip r:embed="rId5"/>
                      <a:stretch>
                        <a:fillRect/>
                      </a:stretch>
                    </p:blipFill>
                    <p:spPr>
                      <a:xfrm>
                        <a:off x="3769880" y="1380265"/>
                        <a:ext cx="4634280" cy="2986853"/>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6C1541EA-6234-C795-F3E6-EFB18EBE6EE4}"/>
              </a:ext>
            </a:extLst>
          </p:cNvPr>
          <p:cNvSpPr txBox="1"/>
          <p:nvPr/>
        </p:nvSpPr>
        <p:spPr>
          <a:xfrm>
            <a:off x="8753940" y="473188"/>
            <a:ext cx="2494594" cy="461665"/>
          </a:xfrm>
          <a:prstGeom prst="rect">
            <a:avLst/>
          </a:prstGeom>
          <a:noFill/>
        </p:spPr>
        <p:txBody>
          <a:bodyPr wrap="none" rtlCol="0">
            <a:spAutoFit/>
          </a:bodyPr>
          <a:lstStyle/>
          <a:p>
            <a:r>
              <a:rPr lang="en-US" sz="2400" dirty="0">
                <a:solidFill>
                  <a:schemeClr val="bg1"/>
                </a:solidFill>
              </a:rPr>
              <a:t>Shared </a:t>
            </a:r>
            <a:r>
              <a:rPr lang="en-US" sz="2400" dirty="0" err="1">
                <a:solidFill>
                  <a:schemeClr val="bg1"/>
                </a:solidFill>
              </a:rPr>
              <a:t>Sublimits</a:t>
            </a:r>
            <a:endParaRPr lang="en-US" sz="2400" dirty="0">
              <a:solidFill>
                <a:schemeClr val="bg1"/>
              </a:solidFill>
            </a:endParaRPr>
          </a:p>
        </p:txBody>
      </p:sp>
    </p:spTree>
    <p:extLst>
      <p:ext uri="{BB962C8B-B14F-4D97-AF65-F5344CB8AC3E}">
        <p14:creationId xmlns:p14="http://schemas.microsoft.com/office/powerpoint/2010/main" val="1992161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F7CF7-FDA3-22B2-7519-A48D8E07E729}"/>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C8D72FA5-4AB9-01DF-C45A-3CEBA0739DEE}"/>
              </a:ext>
            </a:extLst>
          </p:cNvPr>
          <p:cNvSpPr>
            <a:spLocks noGrp="1"/>
          </p:cNvSpPr>
          <p:nvPr>
            <p:ph type="body" sz="quarter" idx="20"/>
          </p:nvPr>
        </p:nvSpPr>
        <p:spPr>
          <a:xfrm>
            <a:off x="390525" y="830299"/>
            <a:ext cx="7664904" cy="5383889"/>
          </a:xfrm>
        </p:spPr>
        <p:txBody>
          <a:bodyPr>
            <a:normAutofit fontScale="62500" lnSpcReduction="20000"/>
          </a:bodyPr>
          <a:lstStyle/>
          <a:p>
            <a:endParaRPr lang="en-US" dirty="0"/>
          </a:p>
          <a:p>
            <a:r>
              <a:rPr lang="en-US" b="1" dirty="0"/>
              <a:t>Insurer perspective</a:t>
            </a:r>
            <a:endParaRPr lang="en-US" dirty="0"/>
          </a:p>
          <a:p>
            <a:pPr marL="285750" indent="-285750">
              <a:buFont typeface="Arial" panose="020B0604020202020204" pitchFamily="34" charset="0"/>
              <a:buChar char="•"/>
            </a:pPr>
            <a:r>
              <a:rPr lang="en-US" b="1" dirty="0"/>
              <a:t>Profitability:</a:t>
            </a:r>
            <a:r>
              <a:rPr lang="en-US" dirty="0"/>
              <a:t> stable structure will reduce volatility and protect the treaty insurers (avoiding negative result and general rate increases)</a:t>
            </a:r>
          </a:p>
          <a:p>
            <a:pPr marL="285750" indent="-285750">
              <a:buFont typeface="Arial" panose="020B0604020202020204" pitchFamily="34" charset="0"/>
              <a:buChar char="•"/>
            </a:pPr>
            <a:r>
              <a:rPr lang="en-US" b="1" dirty="0"/>
              <a:t>Active risk transfer:</a:t>
            </a:r>
            <a:r>
              <a:rPr lang="en-US" dirty="0"/>
              <a:t> be an active part of the risk transfer strategy and ensure the provision of  providing sufficient cover</a:t>
            </a:r>
          </a:p>
          <a:p>
            <a:pPr marL="285750" indent="-285750">
              <a:buFont typeface="Arial" panose="020B0604020202020204" pitchFamily="34" charset="0"/>
              <a:buChar char="•"/>
            </a:pPr>
            <a:r>
              <a:rPr lang="en-US" b="1" dirty="0"/>
              <a:t>Broaden appetite:</a:t>
            </a:r>
            <a:r>
              <a:rPr lang="en-US" dirty="0"/>
              <a:t> expand the appetite for high-hazard risk classes and US exposures</a:t>
            </a:r>
          </a:p>
          <a:p>
            <a:pPr marL="285750" indent="-285750">
              <a:buFont typeface="Arial" panose="020B0604020202020204" pitchFamily="34" charset="0"/>
              <a:buChar char="•"/>
            </a:pPr>
            <a:r>
              <a:rPr lang="en-US" b="1" dirty="0"/>
              <a:t>Customer focus:</a:t>
            </a:r>
            <a:r>
              <a:rPr lang="en-US" dirty="0"/>
              <a:t> opportunity to work more closely with customers at the primary level, even if not appointed as the lead fronting insurer</a:t>
            </a:r>
          </a:p>
          <a:p>
            <a:r>
              <a:rPr lang="en-US" b="1" dirty="0"/>
              <a:t>Insured perspective</a:t>
            </a:r>
            <a:endParaRPr lang="en-US" dirty="0"/>
          </a:p>
          <a:p>
            <a:pPr marL="285750" indent="-285750">
              <a:buFont typeface="Arial" panose="020B0604020202020204" pitchFamily="34" charset="0"/>
              <a:buChar char="•"/>
            </a:pPr>
            <a:r>
              <a:rPr lang="en-US" b="1" dirty="0"/>
              <a:t>Primary limits:</a:t>
            </a:r>
            <a:r>
              <a:rPr lang="en-US" dirty="0"/>
              <a:t> primary limits can be easily eroded by single large losses (e.g., personal injury, product liability, excess auto claims)</a:t>
            </a:r>
          </a:p>
          <a:p>
            <a:pPr marL="285750" indent="-285750">
              <a:buFont typeface="Arial" panose="020B0604020202020204" pitchFamily="34" charset="0"/>
              <a:buChar char="•"/>
            </a:pPr>
            <a:r>
              <a:rPr lang="en-US" b="1" dirty="0"/>
              <a:t>Capacity:</a:t>
            </a:r>
            <a:r>
              <a:rPr lang="en-US" dirty="0"/>
              <a:t> need for sufficient </a:t>
            </a:r>
            <a:r>
              <a:rPr lang="en-US" dirty="0" err="1"/>
              <a:t>sublimited</a:t>
            </a:r>
            <a:r>
              <a:rPr lang="en-US" dirty="0"/>
              <a:t> types of capacity</a:t>
            </a:r>
          </a:p>
          <a:p>
            <a:pPr marL="285750" indent="-285750">
              <a:buFont typeface="Arial" panose="020B0604020202020204" pitchFamily="34" charset="0"/>
              <a:buChar char="•"/>
            </a:pPr>
            <a:r>
              <a:rPr lang="en-US" b="1" dirty="0"/>
              <a:t>Stable structure:</a:t>
            </a:r>
            <a:r>
              <a:rPr lang="en-US" dirty="0"/>
              <a:t> preference for a long-term, stable structure where single large losses do not have a significant impact, as risks are shared among several primary insurers</a:t>
            </a:r>
          </a:p>
          <a:p>
            <a:pPr marL="285750" indent="-285750">
              <a:buFont typeface="Arial" panose="020B0604020202020204" pitchFamily="34" charset="0"/>
              <a:buChar char="•"/>
            </a:pPr>
            <a:r>
              <a:rPr lang="en-US" b="1" dirty="0"/>
              <a:t>Strategic partnerships:</a:t>
            </a:r>
            <a:r>
              <a:rPr lang="en-US" dirty="0"/>
              <a:t> great value in having strategic partners on the primary layer</a:t>
            </a:r>
          </a:p>
          <a:p>
            <a:r>
              <a:rPr lang="en-US" b="1" dirty="0"/>
              <a:t>Broker perspective</a:t>
            </a:r>
            <a:endParaRPr lang="en-US" dirty="0"/>
          </a:p>
          <a:p>
            <a:pPr marL="285750" indent="-285750">
              <a:buFont typeface="Arial" panose="020B0604020202020204" pitchFamily="34" charset="0"/>
              <a:buChar char="•"/>
            </a:pPr>
            <a:r>
              <a:rPr lang="en-US" b="1" dirty="0"/>
              <a:t>Risk transfer alternatives:</a:t>
            </a:r>
            <a:r>
              <a:rPr lang="en-US" dirty="0"/>
              <a:t> ability to provide a much wider range of risk transfer alternatives and tools to optimize the customer’s structure and needs</a:t>
            </a:r>
          </a:p>
          <a:p>
            <a:r>
              <a:rPr lang="en-US" b="1" dirty="0"/>
              <a:t>General observations</a:t>
            </a:r>
            <a:endParaRPr lang="en-US" dirty="0"/>
          </a:p>
          <a:p>
            <a:pPr marL="285750" indent="-285750">
              <a:buFont typeface="Arial" panose="020B0604020202020204" pitchFamily="34" charset="0"/>
              <a:buChar char="•"/>
            </a:pPr>
            <a:r>
              <a:rPr lang="en-US" b="1" dirty="0"/>
              <a:t>Early appointment:</a:t>
            </a:r>
            <a:r>
              <a:rPr lang="en-US" dirty="0"/>
              <a:t> appoint the fronting insurer early to avoid excessive blocked capacity during the process</a:t>
            </a:r>
          </a:p>
          <a:p>
            <a:pPr marL="285750" indent="-285750">
              <a:buFont typeface="Arial" panose="020B0604020202020204" pitchFamily="34" charset="0"/>
              <a:buChar char="•"/>
            </a:pPr>
            <a:r>
              <a:rPr lang="en-US" b="1" dirty="0"/>
              <a:t>Planning:</a:t>
            </a:r>
            <a:r>
              <a:rPr lang="en-US" dirty="0"/>
              <a:t> start early and establish a clear plan in collaboration with all parties involved</a:t>
            </a:r>
          </a:p>
          <a:p>
            <a:pPr marL="285750" indent="-285750">
              <a:buFont typeface="Arial" panose="020B0604020202020204" pitchFamily="34" charset="0"/>
              <a:buChar char="•"/>
            </a:pPr>
            <a:r>
              <a:rPr lang="en-US" b="1" dirty="0"/>
              <a:t>Transparency:</a:t>
            </a:r>
            <a:r>
              <a:rPr lang="en-US" dirty="0"/>
              <a:t> maintain transparent collaboration throughout the process - everyone should work together to find the best possible long-term solution with a clear focus on total cost of risk transfer </a:t>
            </a:r>
          </a:p>
          <a:p>
            <a:pPr marL="285750" indent="-285750">
              <a:buFont typeface="Arial" panose="020B0604020202020204" pitchFamily="34" charset="0"/>
              <a:buChar char="•"/>
            </a:pPr>
            <a:endParaRPr lang="en-US" sz="1400"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69B792A0-53A1-98AF-14B9-20E7D6540797}"/>
              </a:ext>
            </a:extLst>
          </p:cNvPr>
          <p:cNvSpPr>
            <a:spLocks noGrp="1"/>
          </p:cNvSpPr>
          <p:nvPr>
            <p:ph type="title"/>
          </p:nvPr>
        </p:nvSpPr>
        <p:spPr>
          <a:xfrm>
            <a:off x="334539" y="248409"/>
            <a:ext cx="7876400" cy="647697"/>
          </a:xfrm>
        </p:spPr>
        <p:txBody>
          <a:bodyPr/>
          <a:lstStyle/>
          <a:p>
            <a:r>
              <a:rPr lang="en-US" dirty="0"/>
              <a:t>Key takeaways </a:t>
            </a:r>
          </a:p>
        </p:txBody>
      </p:sp>
      <p:sp>
        <p:nvSpPr>
          <p:cNvPr id="3" name="Slide Number Placeholder 2">
            <a:extLst>
              <a:ext uri="{FF2B5EF4-FFF2-40B4-BE49-F238E27FC236}">
                <a16:creationId xmlns:a16="http://schemas.microsoft.com/office/drawing/2014/main" id="{A3ECDEB3-5087-1F96-3FF2-22545D20B9E4}"/>
              </a:ext>
            </a:extLst>
          </p:cNvPr>
          <p:cNvSpPr>
            <a:spLocks noGrp="1"/>
          </p:cNvSpPr>
          <p:nvPr>
            <p:ph type="sldNum" sz="quarter" idx="22"/>
          </p:nvPr>
        </p:nvSpPr>
        <p:spPr>
          <a:xfrm>
            <a:off x="11344238" y="6458033"/>
            <a:ext cx="496885" cy="236194"/>
          </a:xfrm>
        </p:spPr>
        <p:txBody>
          <a:bodyPr/>
          <a:lstStyle/>
          <a:p>
            <a:fld id="{30DCA309-6541-48DD-BDE8-B81C1DE2A997}" type="slidenum">
              <a:rPr lang="en-US" smtClean="0"/>
              <a:pPr/>
              <a:t>16</a:t>
            </a:fld>
            <a:endParaRPr lang="en-US" dirty="0"/>
          </a:p>
        </p:txBody>
      </p:sp>
      <p:sp>
        <p:nvSpPr>
          <p:cNvPr id="10" name="TextBox 9">
            <a:extLst>
              <a:ext uri="{FF2B5EF4-FFF2-40B4-BE49-F238E27FC236}">
                <a16:creationId xmlns:a16="http://schemas.microsoft.com/office/drawing/2014/main" id="{BF52DA0D-EA2F-83E7-8C86-819F38A062D1}"/>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sp>
        <p:nvSpPr>
          <p:cNvPr id="7" name="Picture Placeholder 6">
            <a:extLst>
              <a:ext uri="{FF2B5EF4-FFF2-40B4-BE49-F238E27FC236}">
                <a16:creationId xmlns:a16="http://schemas.microsoft.com/office/drawing/2014/main" id="{47EA8128-F4AC-0E54-5A8B-AFA169C402B5}"/>
              </a:ext>
            </a:extLst>
          </p:cNvPr>
          <p:cNvSpPr>
            <a:spLocks noGrp="1"/>
          </p:cNvSpPr>
          <p:nvPr>
            <p:ph type="pic" sz="quarter" idx="16"/>
          </p:nvPr>
        </p:nvSpPr>
        <p:spPr/>
        <p:txBody>
          <a:bodyPr/>
          <a:lstStyle/>
          <a:p>
            <a:endParaRPr lang="en-US"/>
          </a:p>
        </p:txBody>
      </p:sp>
      <p:pic>
        <p:nvPicPr>
          <p:cNvPr id="9" name="Picture 8">
            <a:extLst>
              <a:ext uri="{FF2B5EF4-FFF2-40B4-BE49-F238E27FC236}">
                <a16:creationId xmlns:a16="http://schemas.microsoft.com/office/drawing/2014/main" id="{1F89A2E7-3BB1-2E48-6912-97106A4C1A3E}"/>
              </a:ext>
            </a:extLst>
          </p:cNvPr>
          <p:cNvPicPr>
            <a:picLocks noChangeAspect="1"/>
          </p:cNvPicPr>
          <p:nvPr/>
        </p:nvPicPr>
        <p:blipFill>
          <a:blip r:embed="rId2"/>
          <a:stretch>
            <a:fillRect/>
          </a:stretch>
        </p:blipFill>
        <p:spPr>
          <a:xfrm>
            <a:off x="8360228" y="-74644"/>
            <a:ext cx="3928187" cy="6997958"/>
          </a:xfrm>
          <a:prstGeom prst="rect">
            <a:avLst/>
          </a:prstGeom>
        </p:spPr>
      </p:pic>
    </p:spTree>
    <p:extLst>
      <p:ext uri="{BB962C8B-B14F-4D97-AF65-F5344CB8AC3E}">
        <p14:creationId xmlns:p14="http://schemas.microsoft.com/office/powerpoint/2010/main" val="2706143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0A0FA4-B9EA-DFB6-79FF-7C33CDD4061A}"/>
              </a:ext>
            </a:extLst>
          </p:cNvPr>
          <p:cNvSpPr>
            <a:spLocks noGrp="1"/>
          </p:cNvSpPr>
          <p:nvPr>
            <p:ph type="body" sz="quarter" idx="11"/>
          </p:nvPr>
        </p:nvSpPr>
        <p:spPr>
          <a:xfrm>
            <a:off x="390525" y="4445122"/>
            <a:ext cx="4048125" cy="432240"/>
          </a:xfrm>
        </p:spPr>
        <p:txBody>
          <a:bodyPr/>
          <a:lstStyle/>
          <a:p>
            <a:r>
              <a:rPr lang="en-US" dirty="0"/>
              <a:t>Legal information</a:t>
            </a:r>
          </a:p>
          <a:p>
            <a:endParaRPr lang="en-US" dirty="0"/>
          </a:p>
        </p:txBody>
      </p:sp>
      <p:sp>
        <p:nvSpPr>
          <p:cNvPr id="2" name="Subtitle 1">
            <a:extLst>
              <a:ext uri="{FF2B5EF4-FFF2-40B4-BE49-F238E27FC236}">
                <a16:creationId xmlns:a16="http://schemas.microsoft.com/office/drawing/2014/main" id="{26A176C8-6B7F-D7DF-E148-A5A9AF5D234C}"/>
              </a:ext>
            </a:extLst>
          </p:cNvPr>
          <p:cNvSpPr>
            <a:spLocks noGrp="1"/>
          </p:cNvSpPr>
          <p:nvPr>
            <p:ph type="subTitle" idx="1"/>
          </p:nvPr>
        </p:nvSpPr>
        <p:spPr>
          <a:xfrm>
            <a:off x="390525" y="4877362"/>
            <a:ext cx="10517602" cy="1393732"/>
          </a:xfrm>
        </p:spPr>
        <p:txBody>
          <a:bodyPr/>
          <a:lstStyle/>
          <a:p>
            <a:endParaRPr lang="en-GB" dirty="0"/>
          </a:p>
        </p:txBody>
      </p:sp>
    </p:spTree>
    <p:extLst>
      <p:ext uri="{BB962C8B-B14F-4D97-AF65-F5344CB8AC3E}">
        <p14:creationId xmlns:p14="http://schemas.microsoft.com/office/powerpoint/2010/main" val="127384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49130-BE7E-DCC8-A02B-47B6542F17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E3F7A17A-72B6-088E-26D8-0B53AE2EC313}"/>
              </a:ext>
            </a:extLst>
          </p:cNvPr>
          <p:cNvSpPr>
            <a:spLocks noGrp="1"/>
          </p:cNvSpPr>
          <p:nvPr>
            <p:ph type="body" sz="quarter" idx="20"/>
          </p:nvPr>
        </p:nvSpPr>
        <p:spPr>
          <a:xfrm>
            <a:off x="390525" y="830299"/>
            <a:ext cx="7664904" cy="5383889"/>
          </a:xfrm>
        </p:spPr>
        <p:txBody>
          <a:bodyPr>
            <a:normAutofit lnSpcReduction="10000"/>
          </a:bodyPr>
          <a:lstStyle/>
          <a:p>
            <a:endParaRPr lang="en-US" dirty="0"/>
          </a:p>
          <a:p>
            <a:r>
              <a:rPr lang="en-US" b="1" dirty="0"/>
              <a:t>Traditional approach to structure a Liability program</a:t>
            </a:r>
          </a:p>
          <a:p>
            <a:r>
              <a:rPr lang="en-US" b="1" dirty="0"/>
              <a:t>Liability exposure increase </a:t>
            </a:r>
          </a:p>
          <a:p>
            <a:pPr marL="285750" indent="-285750">
              <a:buFont typeface="Arial" panose="020B0604020202020204" pitchFamily="34" charset="0"/>
              <a:buChar char="•"/>
            </a:pPr>
            <a:r>
              <a:rPr lang="en-US" sz="1400" dirty="0"/>
              <a:t>Drivers of US social inflation </a:t>
            </a:r>
          </a:p>
          <a:p>
            <a:pPr marL="285750" indent="-285750">
              <a:buFont typeface="Arial" panose="020B0604020202020204" pitchFamily="34" charset="0"/>
              <a:buChar char="•"/>
            </a:pPr>
            <a:r>
              <a:rPr lang="en-US" sz="1400" dirty="0"/>
              <a:t>Liability exposure increase outside US </a:t>
            </a:r>
          </a:p>
          <a:p>
            <a:r>
              <a:rPr lang="en-US" sz="1400" b="1" dirty="0"/>
              <a:t>Liability result - negative trend</a:t>
            </a:r>
          </a:p>
          <a:p>
            <a:pPr marL="285750" indent="-285750">
              <a:buFont typeface="Arial" panose="020B0604020202020204" pitchFamily="34" charset="0"/>
              <a:buChar char="•"/>
            </a:pPr>
            <a:r>
              <a:rPr lang="en-US" sz="1400" dirty="0"/>
              <a:t>Liability – hardening market </a:t>
            </a:r>
          </a:p>
          <a:p>
            <a:pPr marL="285750" indent="-285750">
              <a:buFont typeface="Arial" panose="020B0604020202020204" pitchFamily="34" charset="0"/>
              <a:buChar char="•"/>
            </a:pPr>
            <a:r>
              <a:rPr lang="en-US" sz="1400" dirty="0"/>
              <a:t>Program change in hardening market</a:t>
            </a:r>
          </a:p>
          <a:p>
            <a:r>
              <a:rPr lang="en-US" sz="1400" b="1" dirty="0"/>
              <a:t>Program fronting structure</a:t>
            </a:r>
          </a:p>
          <a:p>
            <a:pPr marL="285750" indent="-285750">
              <a:buFont typeface="Arial" panose="020B0604020202020204" pitchFamily="34" charset="0"/>
              <a:buChar char="•"/>
            </a:pPr>
            <a:r>
              <a:rPr lang="en-US" sz="1400" dirty="0"/>
              <a:t>Primary Fronting </a:t>
            </a:r>
          </a:p>
          <a:p>
            <a:pPr marL="285750" indent="-285750">
              <a:buFont typeface="Arial" panose="020B0604020202020204" pitchFamily="34" charset="0"/>
              <a:buChar char="•"/>
            </a:pPr>
            <a:r>
              <a:rPr lang="en-US" sz="1400" dirty="0"/>
              <a:t>Full Tower Fronting</a:t>
            </a:r>
          </a:p>
          <a:p>
            <a:pPr marL="285750" indent="-285750">
              <a:buFont typeface="Arial" panose="020B0604020202020204" pitchFamily="34" charset="0"/>
              <a:buChar char="•"/>
            </a:pPr>
            <a:r>
              <a:rPr lang="en-US" sz="1400" dirty="0"/>
              <a:t>Several Fronters</a:t>
            </a:r>
          </a:p>
          <a:p>
            <a:pPr marL="285750" indent="-285750">
              <a:buFont typeface="Arial" panose="020B0604020202020204" pitchFamily="34" charset="0"/>
              <a:buChar char="•"/>
            </a:pPr>
            <a:r>
              <a:rPr lang="en-US" sz="1400" dirty="0"/>
              <a:t>Captive Fronting </a:t>
            </a:r>
          </a:p>
          <a:p>
            <a:pPr marL="285750" indent="-285750">
              <a:buFont typeface="Arial" panose="020B0604020202020204" pitchFamily="34" charset="0"/>
              <a:buChar char="•"/>
            </a:pPr>
            <a:r>
              <a:rPr lang="en-US" sz="1400" dirty="0"/>
              <a:t>Shared </a:t>
            </a:r>
            <a:r>
              <a:rPr lang="en-US" sz="1400" dirty="0" err="1"/>
              <a:t>Sublimits</a:t>
            </a:r>
            <a:r>
              <a:rPr lang="en-US" sz="1400" dirty="0"/>
              <a:t> </a:t>
            </a:r>
          </a:p>
          <a:p>
            <a:r>
              <a:rPr lang="en-US" sz="1400" b="1" dirty="0"/>
              <a:t>Key Takeaways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7530E105-0312-132D-4314-BA728242ABA1}"/>
              </a:ext>
            </a:extLst>
          </p:cNvPr>
          <p:cNvSpPr>
            <a:spLocks noGrp="1"/>
          </p:cNvSpPr>
          <p:nvPr>
            <p:ph type="title"/>
          </p:nvPr>
        </p:nvSpPr>
        <p:spPr>
          <a:xfrm>
            <a:off x="334539" y="248409"/>
            <a:ext cx="7876400" cy="647697"/>
          </a:xfrm>
        </p:spPr>
        <p:txBody>
          <a:bodyPr/>
          <a:lstStyle/>
          <a:p>
            <a:r>
              <a:rPr lang="en-US" dirty="0"/>
              <a:t>Agenda </a:t>
            </a:r>
          </a:p>
        </p:txBody>
      </p:sp>
      <p:sp>
        <p:nvSpPr>
          <p:cNvPr id="3" name="Slide Number Placeholder 2">
            <a:extLst>
              <a:ext uri="{FF2B5EF4-FFF2-40B4-BE49-F238E27FC236}">
                <a16:creationId xmlns:a16="http://schemas.microsoft.com/office/drawing/2014/main" id="{E54D5B01-F6C2-7E7F-6F51-431F0A86B016}"/>
              </a:ext>
            </a:extLst>
          </p:cNvPr>
          <p:cNvSpPr>
            <a:spLocks noGrp="1"/>
          </p:cNvSpPr>
          <p:nvPr>
            <p:ph type="sldNum" sz="quarter" idx="22"/>
          </p:nvPr>
        </p:nvSpPr>
        <p:spPr>
          <a:xfrm>
            <a:off x="11344238" y="6458033"/>
            <a:ext cx="496885" cy="236194"/>
          </a:xfrm>
        </p:spPr>
        <p:txBody>
          <a:bodyPr/>
          <a:lstStyle/>
          <a:p>
            <a:fld id="{30DCA309-6541-48DD-BDE8-B81C1DE2A997}" type="slidenum">
              <a:rPr lang="en-US" smtClean="0"/>
              <a:pPr/>
              <a:t>2</a:t>
            </a:fld>
            <a:endParaRPr lang="en-US" dirty="0"/>
          </a:p>
        </p:txBody>
      </p:sp>
      <p:sp>
        <p:nvSpPr>
          <p:cNvPr id="10" name="TextBox 9">
            <a:extLst>
              <a:ext uri="{FF2B5EF4-FFF2-40B4-BE49-F238E27FC236}">
                <a16:creationId xmlns:a16="http://schemas.microsoft.com/office/drawing/2014/main" id="{878CCCDA-9739-38FB-C7B0-33DD996B3F31}"/>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sp>
        <p:nvSpPr>
          <p:cNvPr id="7" name="Picture Placeholder 6">
            <a:extLst>
              <a:ext uri="{FF2B5EF4-FFF2-40B4-BE49-F238E27FC236}">
                <a16:creationId xmlns:a16="http://schemas.microsoft.com/office/drawing/2014/main" id="{84C9BC27-F450-CB2B-C4C7-6DE73C1AED8D}"/>
              </a:ext>
            </a:extLst>
          </p:cNvPr>
          <p:cNvSpPr>
            <a:spLocks noGrp="1"/>
          </p:cNvSpPr>
          <p:nvPr>
            <p:ph type="pic" sz="quarter" idx="16"/>
          </p:nvPr>
        </p:nvSpPr>
        <p:spPr/>
        <p:txBody>
          <a:bodyPr/>
          <a:lstStyle/>
          <a:p>
            <a:endParaRPr lang="en-US"/>
          </a:p>
        </p:txBody>
      </p:sp>
      <p:pic>
        <p:nvPicPr>
          <p:cNvPr id="5" name="Picture 4">
            <a:extLst>
              <a:ext uri="{FF2B5EF4-FFF2-40B4-BE49-F238E27FC236}">
                <a16:creationId xmlns:a16="http://schemas.microsoft.com/office/drawing/2014/main" id="{1465A6DA-3898-2C98-782B-4C380540E1C0}"/>
              </a:ext>
            </a:extLst>
          </p:cNvPr>
          <p:cNvPicPr>
            <a:picLocks noChangeAspect="1"/>
          </p:cNvPicPr>
          <p:nvPr/>
        </p:nvPicPr>
        <p:blipFill>
          <a:blip r:embed="rId2"/>
          <a:stretch>
            <a:fillRect/>
          </a:stretch>
        </p:blipFill>
        <p:spPr>
          <a:xfrm>
            <a:off x="8360230" y="0"/>
            <a:ext cx="3937518" cy="6858000"/>
          </a:xfrm>
          <a:prstGeom prst="rect">
            <a:avLst/>
          </a:prstGeom>
        </p:spPr>
      </p:pic>
    </p:spTree>
    <p:extLst>
      <p:ext uri="{BB962C8B-B14F-4D97-AF65-F5344CB8AC3E}">
        <p14:creationId xmlns:p14="http://schemas.microsoft.com/office/powerpoint/2010/main" val="257713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3440D-C7CB-14DC-0CF5-11C4559A49E4}"/>
              </a:ext>
            </a:extLst>
          </p:cNvPr>
          <p:cNvSpPr>
            <a:spLocks noGrp="1"/>
          </p:cNvSpPr>
          <p:nvPr>
            <p:ph type="title"/>
          </p:nvPr>
        </p:nvSpPr>
        <p:spPr>
          <a:xfrm>
            <a:off x="269225" y="276036"/>
            <a:ext cx="7447190" cy="647697"/>
          </a:xfrm>
        </p:spPr>
        <p:txBody>
          <a:bodyPr/>
          <a:lstStyle/>
          <a:p>
            <a:r>
              <a:rPr lang="en-US" sz="2400" dirty="0"/>
              <a:t>Traditional approach to structure a Liability program</a:t>
            </a:r>
          </a:p>
        </p:txBody>
      </p:sp>
      <p:sp>
        <p:nvSpPr>
          <p:cNvPr id="4" name="Text Placeholder 3">
            <a:extLst>
              <a:ext uri="{FF2B5EF4-FFF2-40B4-BE49-F238E27FC236}">
                <a16:creationId xmlns:a16="http://schemas.microsoft.com/office/drawing/2014/main" id="{154D3D17-4B1E-9E6A-1EF4-D9A90FC05674}"/>
              </a:ext>
            </a:extLst>
          </p:cNvPr>
          <p:cNvSpPr>
            <a:spLocks noGrp="1"/>
          </p:cNvSpPr>
          <p:nvPr>
            <p:ph type="body" sz="quarter" idx="14"/>
          </p:nvPr>
        </p:nvSpPr>
        <p:spPr>
          <a:xfrm>
            <a:off x="390525" y="1110217"/>
            <a:ext cx="5291818" cy="425743"/>
          </a:xfrm>
        </p:spPr>
        <p:txBody>
          <a:bodyPr/>
          <a:lstStyle/>
          <a:p>
            <a:r>
              <a:rPr lang="en-US" dirty="0"/>
              <a:t>Large limits in </a:t>
            </a:r>
            <a:r>
              <a:rPr lang="en-US" dirty="0" err="1"/>
              <a:t>XoL</a:t>
            </a:r>
            <a:r>
              <a:rPr lang="en-US" dirty="0"/>
              <a:t> structure supported by Treaty </a:t>
            </a:r>
          </a:p>
        </p:txBody>
      </p:sp>
      <p:sp>
        <p:nvSpPr>
          <p:cNvPr id="3" name="Slide Number Placeholder 2">
            <a:extLst>
              <a:ext uri="{FF2B5EF4-FFF2-40B4-BE49-F238E27FC236}">
                <a16:creationId xmlns:a16="http://schemas.microsoft.com/office/drawing/2014/main" id="{DCEDC27A-1FA0-81ED-5B9D-96320057A8C2}"/>
              </a:ext>
            </a:extLst>
          </p:cNvPr>
          <p:cNvSpPr>
            <a:spLocks noGrp="1"/>
          </p:cNvSpPr>
          <p:nvPr>
            <p:ph type="sldNum" sz="quarter" idx="22"/>
          </p:nvPr>
        </p:nvSpPr>
        <p:spPr>
          <a:xfrm>
            <a:off x="11344238" y="6458033"/>
            <a:ext cx="496885" cy="236194"/>
          </a:xfrm>
        </p:spPr>
        <p:txBody>
          <a:bodyPr/>
          <a:lstStyle/>
          <a:p>
            <a:fld id="{30DCA309-6541-48DD-BDE8-B81C1DE2A997}" type="slidenum">
              <a:rPr lang="en-US" smtClean="0"/>
              <a:pPr/>
              <a:t>3</a:t>
            </a:fld>
            <a:endParaRPr lang="en-US" dirty="0"/>
          </a:p>
        </p:txBody>
      </p:sp>
      <p:sp>
        <p:nvSpPr>
          <p:cNvPr id="10" name="TextBox 9">
            <a:extLst>
              <a:ext uri="{FF2B5EF4-FFF2-40B4-BE49-F238E27FC236}">
                <a16:creationId xmlns:a16="http://schemas.microsoft.com/office/drawing/2014/main" id="{BC84383B-FCDA-85F6-AC57-1A607C2D7D2F}"/>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sp>
        <p:nvSpPr>
          <p:cNvPr id="8" name="Picture Placeholder 7">
            <a:extLst>
              <a:ext uri="{FF2B5EF4-FFF2-40B4-BE49-F238E27FC236}">
                <a16:creationId xmlns:a16="http://schemas.microsoft.com/office/drawing/2014/main" id="{77BB547F-56FD-5CF1-360C-0E8C2F516C50}"/>
              </a:ext>
            </a:extLst>
          </p:cNvPr>
          <p:cNvSpPr>
            <a:spLocks noGrp="1"/>
          </p:cNvSpPr>
          <p:nvPr>
            <p:ph type="pic" sz="quarter" idx="16"/>
          </p:nvPr>
        </p:nvSpPr>
        <p:spPr>
          <a:xfrm>
            <a:off x="7716416" y="0"/>
            <a:ext cx="4475583" cy="6857999"/>
          </a:xfrm>
        </p:spPr>
        <p:txBody>
          <a:bodyPr/>
          <a:lstStyle/>
          <a:p>
            <a:endParaRPr lang="en-US"/>
          </a:p>
        </p:txBody>
      </p:sp>
      <p:pic>
        <p:nvPicPr>
          <p:cNvPr id="12" name="Picture 11">
            <a:extLst>
              <a:ext uri="{FF2B5EF4-FFF2-40B4-BE49-F238E27FC236}">
                <a16:creationId xmlns:a16="http://schemas.microsoft.com/office/drawing/2014/main" id="{9440975D-A83C-66ED-DAED-929C146E4ECF}"/>
              </a:ext>
            </a:extLst>
          </p:cNvPr>
          <p:cNvPicPr>
            <a:picLocks noChangeAspect="1"/>
          </p:cNvPicPr>
          <p:nvPr/>
        </p:nvPicPr>
        <p:blipFill>
          <a:blip r:embed="rId2"/>
          <a:stretch>
            <a:fillRect/>
          </a:stretch>
        </p:blipFill>
        <p:spPr>
          <a:xfrm>
            <a:off x="7632441" y="0"/>
            <a:ext cx="4559559" cy="6865457"/>
          </a:xfrm>
          <a:prstGeom prst="rect">
            <a:avLst/>
          </a:prstGeom>
        </p:spPr>
      </p:pic>
      <p:graphicFrame>
        <p:nvGraphicFramePr>
          <p:cNvPr id="14" name="Table 13">
            <a:extLst>
              <a:ext uri="{FF2B5EF4-FFF2-40B4-BE49-F238E27FC236}">
                <a16:creationId xmlns:a16="http://schemas.microsoft.com/office/drawing/2014/main" id="{B5F83CFA-29CB-494A-698B-CA47FF2DD77C}"/>
              </a:ext>
            </a:extLst>
          </p:cNvPr>
          <p:cNvGraphicFramePr>
            <a:graphicFrameLocks noGrp="1"/>
          </p:cNvGraphicFramePr>
          <p:nvPr>
            <p:extLst>
              <p:ext uri="{D42A27DB-BD31-4B8C-83A1-F6EECF244321}">
                <p14:modId xmlns:p14="http://schemas.microsoft.com/office/powerpoint/2010/main" val="3043577694"/>
              </p:ext>
            </p:extLst>
          </p:nvPr>
        </p:nvGraphicFramePr>
        <p:xfrm>
          <a:off x="763189" y="1638154"/>
          <a:ext cx="6346742" cy="4296113"/>
        </p:xfrm>
        <a:graphic>
          <a:graphicData uri="http://schemas.openxmlformats.org/drawingml/2006/table">
            <a:tbl>
              <a:tblPr/>
              <a:tblGrid>
                <a:gridCol w="4779195">
                  <a:extLst>
                    <a:ext uri="{9D8B030D-6E8A-4147-A177-3AD203B41FA5}">
                      <a16:colId xmlns:a16="http://schemas.microsoft.com/office/drawing/2014/main" val="273669632"/>
                    </a:ext>
                  </a:extLst>
                </a:gridCol>
                <a:gridCol w="1567547">
                  <a:extLst>
                    <a:ext uri="{9D8B030D-6E8A-4147-A177-3AD203B41FA5}">
                      <a16:colId xmlns:a16="http://schemas.microsoft.com/office/drawing/2014/main" val="1126377313"/>
                    </a:ext>
                  </a:extLst>
                </a:gridCol>
              </a:tblGrid>
              <a:tr h="393417">
                <a:tc>
                  <a:txBody>
                    <a:bodyPr/>
                    <a:lstStyle/>
                    <a:p>
                      <a:pPr algn="ctr" fontAlgn="b">
                        <a:buNone/>
                      </a:pPr>
                      <a:r>
                        <a:rPr lang="en-US" sz="1100" b="1" i="0" u="none" strike="noStrike" dirty="0">
                          <a:solidFill>
                            <a:srgbClr val="000000"/>
                          </a:solidFill>
                          <a:effectLst/>
                          <a:latin typeface="Aptos Narrow" panose="020B0004020202020204" pitchFamily="34" charset="0"/>
                        </a:rPr>
                        <a:t>Program Limit USD 150,000,000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n-US" sz="1100" b="1" i="0" u="none" strike="noStrike" dirty="0">
                          <a:solidFill>
                            <a:srgbClr val="000000"/>
                          </a:solidFill>
                          <a:effectLst/>
                          <a:latin typeface="Aptos Narrow" panose="020B0004020202020204" pitchFamily="34" charset="0"/>
                        </a:rPr>
                        <a:t>Reinsurance Treaty</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3765600"/>
                  </a:ext>
                </a:extLst>
              </a:tr>
              <a:tr h="708150">
                <a:tc rowSpan="2">
                  <a:txBody>
                    <a:bodyPr/>
                    <a:lstStyle/>
                    <a:p>
                      <a:pPr algn="ctr" fontAlgn="ctr">
                        <a:buNone/>
                      </a:pPr>
                      <a:r>
                        <a:rPr lang="en-US" sz="1100" b="0" i="0" u="none" strike="noStrike" dirty="0">
                          <a:solidFill>
                            <a:srgbClr val="000000"/>
                          </a:solidFill>
                          <a:effectLst/>
                          <a:latin typeface="Aptos Narrow" panose="020B0004020202020204" pitchFamily="34" charset="0"/>
                        </a:rPr>
                        <a:t>2nd Excess Layer</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Insurer 3- USD 50,000,000 in excess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of USD 100,000,000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9EDD"/>
                    </a:solidFill>
                  </a:tcPr>
                </a:tc>
                <a:tc>
                  <a:txBody>
                    <a:bodyPr/>
                    <a:lstStyle/>
                    <a:p>
                      <a:pPr algn="ctr" fontAlgn="b">
                        <a:buNone/>
                      </a:pPr>
                      <a:r>
                        <a:rPr lang="en-US" sz="1100" b="0" i="0" u="none" strike="noStrike">
                          <a:solidFill>
                            <a:srgbClr val="000000"/>
                          </a:solidFill>
                          <a:effectLst/>
                          <a:latin typeface="Aptos Narrow" panose="020B0004020202020204" pitchFamily="34" charset="0"/>
                        </a:rPr>
                        <a:t>Treaty </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Reinsurer 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AF2D0"/>
                    </a:solidFill>
                  </a:tcPr>
                </a:tc>
                <a:extLst>
                  <a:ext uri="{0D108BD9-81ED-4DB2-BD59-A6C34878D82A}">
                    <a16:rowId xmlns:a16="http://schemas.microsoft.com/office/drawing/2014/main" val="638278230"/>
                  </a:ext>
                </a:extLst>
              </a:tr>
              <a:tr h="361944">
                <a:tc vMerge="1">
                  <a:txBody>
                    <a:bodyPr/>
                    <a:lstStyle/>
                    <a:p>
                      <a:endParaRPr lang="en-US"/>
                    </a:p>
                  </a:txBody>
                  <a:tcPr/>
                </a:tc>
                <a:tc>
                  <a:txBody>
                    <a:bodyPr/>
                    <a:lstStyle/>
                    <a:p>
                      <a:pPr algn="ctr" fontAlgn="b">
                        <a:buNone/>
                      </a:pPr>
                      <a:r>
                        <a:rPr lang="en-US" sz="1100" b="0" i="0" u="none" strike="noStrike">
                          <a:solidFill>
                            <a:srgbClr val="000000"/>
                          </a:solidFill>
                          <a:effectLst/>
                          <a:latin typeface="Aptos Narrow" panose="020B0004020202020204" pitchFamily="34" charset="0"/>
                        </a:rPr>
                        <a:t>Net retention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49EDD"/>
                    </a:solidFill>
                  </a:tcPr>
                </a:tc>
                <a:extLst>
                  <a:ext uri="{0D108BD9-81ED-4DB2-BD59-A6C34878D82A}">
                    <a16:rowId xmlns:a16="http://schemas.microsoft.com/office/drawing/2014/main" val="1611103822"/>
                  </a:ext>
                </a:extLst>
              </a:tr>
              <a:tr h="1054357">
                <a:tc rowSpan="2">
                  <a:txBody>
                    <a:bodyPr/>
                    <a:lstStyle/>
                    <a:p>
                      <a:pPr algn="ctr" fontAlgn="ctr">
                        <a:buNone/>
                      </a:pPr>
                      <a:r>
                        <a:rPr lang="en-US" sz="1100" b="0" i="0" u="none" strike="noStrike" dirty="0">
                          <a:solidFill>
                            <a:srgbClr val="000000"/>
                          </a:solidFill>
                          <a:effectLst/>
                          <a:latin typeface="Aptos Narrow" panose="020B0004020202020204" pitchFamily="34" charset="0"/>
                        </a:rPr>
                        <a:t>1st Excess Layer</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Insurer 2- USD 50,000,000 in excess </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of USD 50,000,000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C9EC"/>
                    </a:solidFill>
                  </a:tcPr>
                </a:tc>
                <a:tc>
                  <a:txBody>
                    <a:bodyPr/>
                    <a:lstStyle/>
                    <a:p>
                      <a:pPr algn="ctr" fontAlgn="b">
                        <a:buNone/>
                      </a:pP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Treaty</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Reinsurer 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5E6A2"/>
                    </a:solidFill>
                  </a:tcPr>
                </a:tc>
                <a:extLst>
                  <a:ext uri="{0D108BD9-81ED-4DB2-BD59-A6C34878D82A}">
                    <a16:rowId xmlns:a16="http://schemas.microsoft.com/office/drawing/2014/main" val="1305936713"/>
                  </a:ext>
                </a:extLst>
              </a:tr>
              <a:tr h="361944">
                <a:tc vMerge="1">
                  <a:txBody>
                    <a:bodyPr/>
                    <a:lstStyle/>
                    <a:p>
                      <a:endParaRPr lang="en-US"/>
                    </a:p>
                  </a:txBody>
                  <a:tcPr/>
                </a:tc>
                <a:tc>
                  <a:txBody>
                    <a:bodyPr/>
                    <a:lstStyle/>
                    <a:p>
                      <a:pPr algn="ctr" fontAlgn="b">
                        <a:buNone/>
                      </a:pPr>
                      <a:r>
                        <a:rPr lang="en-US" sz="1100" b="0" i="0" u="none" strike="noStrike" dirty="0">
                          <a:solidFill>
                            <a:srgbClr val="000000"/>
                          </a:solidFill>
                          <a:effectLst/>
                          <a:latin typeface="Aptos Narrow" panose="020B0004020202020204" pitchFamily="34" charset="0"/>
                        </a:rPr>
                        <a:t>Net retention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A6C9EC"/>
                    </a:solidFill>
                  </a:tcPr>
                </a:tc>
                <a:extLst>
                  <a:ext uri="{0D108BD9-81ED-4DB2-BD59-A6C34878D82A}">
                    <a16:rowId xmlns:a16="http://schemas.microsoft.com/office/drawing/2014/main" val="1385547574"/>
                  </a:ext>
                </a:extLst>
              </a:tr>
              <a:tr h="1054357">
                <a:tc rowSpan="2">
                  <a:txBody>
                    <a:bodyPr/>
                    <a:lstStyle/>
                    <a:p>
                      <a:pPr algn="ctr" fontAlgn="ctr">
                        <a:buNone/>
                      </a:pPr>
                      <a:r>
                        <a:rPr lang="en-US" sz="1100" b="0" i="0" u="none" strike="noStrike" dirty="0">
                          <a:solidFill>
                            <a:srgbClr val="000000"/>
                          </a:solidFill>
                          <a:effectLst/>
                          <a:latin typeface="Aptos Narrow" panose="020B0004020202020204" pitchFamily="34" charset="0"/>
                        </a:rPr>
                        <a:t>Primary Layer</a:t>
                      </a:r>
                      <a:br>
                        <a:rPr lang="en-US" sz="1100" b="0" i="0" u="none" strike="noStrike" dirty="0">
                          <a:solidFill>
                            <a:srgbClr val="000000"/>
                          </a:solidFill>
                          <a:effectLst/>
                          <a:latin typeface="Aptos Narrow" panose="020B0004020202020204" pitchFamily="34" charset="0"/>
                        </a:rPr>
                      </a:br>
                      <a:r>
                        <a:rPr lang="en-US" sz="1100" b="0" i="0" u="none" strike="noStrike" dirty="0">
                          <a:solidFill>
                            <a:srgbClr val="000000"/>
                          </a:solidFill>
                          <a:effectLst/>
                          <a:latin typeface="Aptos Narrow" panose="020B0004020202020204" pitchFamily="34" charset="0"/>
                        </a:rPr>
                        <a:t> Insurer 1- Primary USD 50,000,000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buNone/>
                      </a:pP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Treaty</a:t>
                      </a:r>
                      <a:br>
                        <a:rPr lang="en-US" sz="1100" b="0" i="0" u="none" strike="noStrike">
                          <a:solidFill>
                            <a:srgbClr val="000000"/>
                          </a:solidFill>
                          <a:effectLst/>
                          <a:latin typeface="Aptos Narrow" panose="020B0004020202020204" pitchFamily="34" charset="0"/>
                        </a:rPr>
                      </a:br>
                      <a:r>
                        <a:rPr lang="en-US" sz="1100" b="0" i="0" u="none" strike="noStrike">
                          <a:solidFill>
                            <a:srgbClr val="000000"/>
                          </a:solidFill>
                          <a:effectLst/>
                          <a:latin typeface="Aptos Narrow" panose="020B0004020202020204" pitchFamily="34" charset="0"/>
                        </a:rPr>
                        <a:t>Reinsurer 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EA72E"/>
                    </a:solidFill>
                  </a:tcPr>
                </a:tc>
                <a:extLst>
                  <a:ext uri="{0D108BD9-81ED-4DB2-BD59-A6C34878D82A}">
                    <a16:rowId xmlns:a16="http://schemas.microsoft.com/office/drawing/2014/main" val="811185083"/>
                  </a:ext>
                </a:extLst>
              </a:tr>
              <a:tr h="361944">
                <a:tc vMerge="1">
                  <a:txBody>
                    <a:bodyPr/>
                    <a:lstStyle/>
                    <a:p>
                      <a:endParaRPr lang="en-US"/>
                    </a:p>
                  </a:txBody>
                  <a:tcPr/>
                </a:tc>
                <a:tc>
                  <a:txBody>
                    <a:bodyPr/>
                    <a:lstStyle/>
                    <a:p>
                      <a:pPr algn="ctr" fontAlgn="b">
                        <a:buNone/>
                      </a:pPr>
                      <a:r>
                        <a:rPr lang="en-US" sz="1100" b="0" i="0" u="none" strike="noStrike" dirty="0">
                          <a:solidFill>
                            <a:srgbClr val="000000"/>
                          </a:solidFill>
                          <a:effectLst/>
                          <a:latin typeface="Aptos Narrow" panose="020B0004020202020204" pitchFamily="34" charset="0"/>
                        </a:rPr>
                        <a:t>Net retention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6750391"/>
                  </a:ext>
                </a:extLst>
              </a:tr>
            </a:tbl>
          </a:graphicData>
        </a:graphic>
      </p:graphicFrame>
    </p:spTree>
    <p:extLst>
      <p:ext uri="{BB962C8B-B14F-4D97-AF65-F5344CB8AC3E}">
        <p14:creationId xmlns:p14="http://schemas.microsoft.com/office/powerpoint/2010/main" val="687303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BBA25-5B97-3160-1143-3554E04F9DF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F4B80FC-2CA4-D639-D499-FE6F641C3D17}"/>
              </a:ext>
            </a:extLst>
          </p:cNvPr>
          <p:cNvSpPr>
            <a:spLocks noGrp="1"/>
          </p:cNvSpPr>
          <p:nvPr>
            <p:ph type="body" sz="quarter" idx="20"/>
          </p:nvPr>
        </p:nvSpPr>
        <p:spPr>
          <a:xfrm>
            <a:off x="390525" y="830299"/>
            <a:ext cx="7664904" cy="4972013"/>
          </a:xfrm>
        </p:spPr>
        <p:txBody>
          <a:bodyPr>
            <a:normAutofit lnSpcReduction="10000"/>
          </a:bodyPr>
          <a:lstStyle/>
          <a:p>
            <a:endParaRPr lang="en-US" dirty="0"/>
          </a:p>
          <a:p>
            <a:endParaRPr lang="en-US" b="1" dirty="0"/>
          </a:p>
          <a:p>
            <a:r>
              <a:rPr lang="en-US" b="1" dirty="0"/>
              <a:t>US Social inflation </a:t>
            </a:r>
          </a:p>
          <a:p>
            <a:r>
              <a:rPr lang="en-US" b="1" dirty="0"/>
              <a:t>1970s–1980s:</a:t>
            </a:r>
            <a:r>
              <a:rPr lang="en-US" dirty="0"/>
              <a:t> The concept of social inflation emerged, driven by evolving legal theories, increased litigation, and changing societal attitudes toward liability and compensation.</a:t>
            </a:r>
          </a:p>
          <a:p>
            <a:r>
              <a:rPr lang="en-US" b="1" dirty="0"/>
              <a:t>2010s:</a:t>
            </a:r>
            <a:r>
              <a:rPr lang="en-US" dirty="0"/>
              <a:t> Social inflation saw a resurgence, with court awards and settlements rising faster than economic growth, especially in liability lines.</a:t>
            </a:r>
          </a:p>
          <a:p>
            <a:r>
              <a:rPr lang="en-US" b="1" dirty="0"/>
              <a:t>2018–2023:</a:t>
            </a:r>
            <a:r>
              <a:rPr lang="en-US" dirty="0"/>
              <a:t> Defense costs for large corporations increased by about 10% annually, fueled by a sharp rise in nuclear verdicts (jury awards over $10 million).</a:t>
            </a:r>
          </a:p>
          <a:p>
            <a:r>
              <a:rPr lang="en-US" b="1" dirty="0"/>
              <a:t>2013–2023:</a:t>
            </a:r>
            <a:r>
              <a:rPr lang="en-US" dirty="0"/>
              <a:t> Liability claims increased by as much as 57%, reflecting both higher frequency and severity of claims.</a:t>
            </a:r>
          </a:p>
          <a:p>
            <a:r>
              <a:rPr lang="en-US" b="1" dirty="0"/>
              <a:t>2020–present:</a:t>
            </a:r>
            <a:r>
              <a:rPr lang="en-US" dirty="0"/>
              <a:t> Social inflation continues to outpace economic inflation, driven by factors such as litigation funding, greater jury sympathy for plaintiffs, and evolving social norms.</a:t>
            </a:r>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190D076F-1141-18C8-27D0-A8ACF6138402}"/>
              </a:ext>
            </a:extLst>
          </p:cNvPr>
          <p:cNvSpPr>
            <a:spLocks noGrp="1"/>
          </p:cNvSpPr>
          <p:nvPr>
            <p:ph type="title"/>
          </p:nvPr>
        </p:nvSpPr>
        <p:spPr>
          <a:xfrm>
            <a:off x="334539" y="248409"/>
            <a:ext cx="7876400" cy="647697"/>
          </a:xfrm>
        </p:spPr>
        <p:txBody>
          <a:bodyPr/>
          <a:lstStyle/>
          <a:p>
            <a:r>
              <a:rPr lang="en-US" dirty="0"/>
              <a:t>Liability exposure increase </a:t>
            </a:r>
          </a:p>
        </p:txBody>
      </p:sp>
      <p:sp>
        <p:nvSpPr>
          <p:cNvPr id="4" name="Text Placeholder 3">
            <a:extLst>
              <a:ext uri="{FF2B5EF4-FFF2-40B4-BE49-F238E27FC236}">
                <a16:creationId xmlns:a16="http://schemas.microsoft.com/office/drawing/2014/main" id="{78997992-4A27-3509-B8AD-02A77AA947A0}"/>
              </a:ext>
            </a:extLst>
          </p:cNvPr>
          <p:cNvSpPr>
            <a:spLocks noGrp="1"/>
          </p:cNvSpPr>
          <p:nvPr>
            <p:ph type="body" sz="quarter" idx="14"/>
          </p:nvPr>
        </p:nvSpPr>
        <p:spPr>
          <a:xfrm>
            <a:off x="390525" y="1110217"/>
            <a:ext cx="7664904" cy="425743"/>
          </a:xfrm>
        </p:spPr>
        <p:txBody>
          <a:bodyPr/>
          <a:lstStyle/>
          <a:p>
            <a:r>
              <a:rPr lang="en-US" dirty="0"/>
              <a:t>Increased exposure over time, mainly driven by US</a:t>
            </a:r>
          </a:p>
          <a:p>
            <a:endParaRPr lang="en-US" dirty="0"/>
          </a:p>
          <a:p>
            <a:endParaRPr lang="en-US" dirty="0"/>
          </a:p>
          <a:p>
            <a:endParaRPr lang="en-US" dirty="0"/>
          </a:p>
          <a:p>
            <a:endParaRPr lang="en-US" dirty="0"/>
          </a:p>
          <a:p>
            <a:endParaRPr lang="en-US" dirty="0"/>
          </a:p>
        </p:txBody>
      </p:sp>
      <p:sp>
        <p:nvSpPr>
          <p:cNvPr id="3" name="Slide Number Placeholder 2">
            <a:extLst>
              <a:ext uri="{FF2B5EF4-FFF2-40B4-BE49-F238E27FC236}">
                <a16:creationId xmlns:a16="http://schemas.microsoft.com/office/drawing/2014/main" id="{A3289C86-C565-F48C-7B73-42974B0450F6}"/>
              </a:ext>
            </a:extLst>
          </p:cNvPr>
          <p:cNvSpPr>
            <a:spLocks noGrp="1"/>
          </p:cNvSpPr>
          <p:nvPr>
            <p:ph type="sldNum" sz="quarter" idx="22"/>
          </p:nvPr>
        </p:nvSpPr>
        <p:spPr>
          <a:xfrm>
            <a:off x="11344238" y="6458033"/>
            <a:ext cx="496885" cy="236194"/>
          </a:xfrm>
        </p:spPr>
        <p:txBody>
          <a:bodyPr/>
          <a:lstStyle/>
          <a:p>
            <a:fld id="{30DCA309-6541-48DD-BDE8-B81C1DE2A997}" type="slidenum">
              <a:rPr lang="en-US" smtClean="0"/>
              <a:pPr/>
              <a:t>4</a:t>
            </a:fld>
            <a:endParaRPr lang="en-US" dirty="0"/>
          </a:p>
        </p:txBody>
      </p:sp>
      <p:sp>
        <p:nvSpPr>
          <p:cNvPr id="10" name="TextBox 9">
            <a:extLst>
              <a:ext uri="{FF2B5EF4-FFF2-40B4-BE49-F238E27FC236}">
                <a16:creationId xmlns:a16="http://schemas.microsoft.com/office/drawing/2014/main" id="{5F683A58-0D9E-96D7-9117-4EDA14381AB6}"/>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pic>
        <p:nvPicPr>
          <p:cNvPr id="12" name="Picture Placeholder 11">
            <a:extLst>
              <a:ext uri="{FF2B5EF4-FFF2-40B4-BE49-F238E27FC236}">
                <a16:creationId xmlns:a16="http://schemas.microsoft.com/office/drawing/2014/main" id="{B5C5D0D2-3259-C926-F244-31CADE124DD2}"/>
              </a:ext>
            </a:extLst>
          </p:cNvPr>
          <p:cNvPicPr>
            <a:picLocks noGrp="1" noChangeAspect="1"/>
          </p:cNvPicPr>
          <p:nvPr>
            <p:ph type="pic" sz="quarter" idx="16"/>
          </p:nvPr>
        </p:nvPicPr>
        <p:blipFill>
          <a:blip r:embed="rId2"/>
          <a:srcRect l="17452" r="17452"/>
          <a:stretch/>
        </p:blipFill>
        <p:spPr>
          <a:prstGeom prst="roundRect">
            <a:avLst>
              <a:gd name="adj" fmla="val 0"/>
            </a:avLst>
          </a:prstGeom>
          <a:solidFill>
            <a:srgbClr val="FFFFFF">
              <a:lumMod val="95000"/>
            </a:srgbClr>
          </a:solidFill>
        </p:spPr>
      </p:pic>
    </p:spTree>
    <p:extLst>
      <p:ext uri="{BB962C8B-B14F-4D97-AF65-F5344CB8AC3E}">
        <p14:creationId xmlns:p14="http://schemas.microsoft.com/office/powerpoint/2010/main" val="1519705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4054C-5E3A-BFDB-E917-737A7CECA5F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59BAB063-B75E-32A4-3E25-E82C0B596D9C}"/>
              </a:ext>
            </a:extLst>
          </p:cNvPr>
          <p:cNvSpPr>
            <a:spLocks noGrp="1"/>
          </p:cNvSpPr>
          <p:nvPr>
            <p:ph type="body" sz="quarter" idx="21"/>
          </p:nvPr>
        </p:nvSpPr>
        <p:spPr>
          <a:xfrm>
            <a:off x="8826501" y="1138336"/>
            <a:ext cx="3013076" cy="5121178"/>
          </a:xfrm>
        </p:spPr>
        <p:txBody>
          <a:bodyPr>
            <a:normAutofit lnSpcReduction="10000"/>
          </a:bodyPr>
          <a:lstStyle/>
          <a:p>
            <a:pPr marL="171450" indent="-171450">
              <a:buFont typeface="Arial" panose="020B0604020202020204" pitchFamily="34" charset="0"/>
              <a:buChar char="•"/>
            </a:pPr>
            <a:r>
              <a:rPr lang="en-US" sz="1200" b="1" dirty="0"/>
              <a:t>Reptile theory tactics</a:t>
            </a:r>
            <a:r>
              <a:rPr lang="en-US" sz="1200" dirty="0"/>
              <a:t> are legal strategies used by plaintiff attorneys in liability cases. They appeal to jurors’ primal instincts - fear and self-preservation - by arguing that the defendant’s actions threaten community safety. The goal is to encourage jurors to award large damages to “protect themselves and others.”</a:t>
            </a:r>
          </a:p>
          <a:p>
            <a:pPr marL="171450" indent="-171450">
              <a:buFont typeface="Arial" panose="020B0604020202020204" pitchFamily="34" charset="0"/>
              <a:buChar char="•"/>
            </a:pPr>
            <a:r>
              <a:rPr lang="en-US" sz="1200" b="1" dirty="0"/>
              <a:t>Anchor theory</a:t>
            </a:r>
            <a:r>
              <a:rPr lang="en-US" sz="1200" dirty="0"/>
              <a:t> is a legal tactic where attorneys suggest a specific, often high, dollar amount for damages to the jury. This “anchor” influences jurors’ thinking, making them more likely to award a sum close to that figure - even if it’s much higher than what might be reasonable.</a:t>
            </a:r>
          </a:p>
          <a:p>
            <a:pPr marL="171450" indent="-171450">
              <a:buFont typeface="Arial" panose="020B0604020202020204" pitchFamily="34" charset="0"/>
              <a:buChar char="•"/>
            </a:pPr>
            <a:r>
              <a:rPr lang="en-US" sz="1200" b="1" dirty="0"/>
              <a:t>Class action lawsuits</a:t>
            </a:r>
            <a:r>
              <a:rPr lang="en-US" sz="1200" dirty="0"/>
              <a:t> are legal cases where one or several people sue on behalf of a larger group with similar claims against the same defendant.</a:t>
            </a:r>
          </a:p>
          <a:p>
            <a:pPr marL="171450" indent="-171450">
              <a:buFont typeface="Arial" panose="020B0604020202020204" pitchFamily="34" charset="0"/>
              <a:buChar char="•"/>
            </a:pPr>
            <a:r>
              <a:rPr lang="en-US" sz="1200" b="1" dirty="0"/>
              <a:t>Litigation funding</a:t>
            </a:r>
            <a:r>
              <a:rPr lang="en-US" sz="1200" dirty="0"/>
              <a:t> is when a third party (not the plaintiff or defendant) provides money to cover legal costs in exchange for a share of any settlement or award.</a:t>
            </a:r>
            <a:endParaRPr lang="en-GB" sz="1200" dirty="0"/>
          </a:p>
        </p:txBody>
      </p:sp>
      <p:sp>
        <p:nvSpPr>
          <p:cNvPr id="6" name="Text Placeholder 5">
            <a:extLst>
              <a:ext uri="{FF2B5EF4-FFF2-40B4-BE49-F238E27FC236}">
                <a16:creationId xmlns:a16="http://schemas.microsoft.com/office/drawing/2014/main" id="{36C6D125-4658-8092-F406-21C720DD837C}"/>
              </a:ext>
            </a:extLst>
          </p:cNvPr>
          <p:cNvSpPr>
            <a:spLocks noGrp="1"/>
          </p:cNvSpPr>
          <p:nvPr>
            <p:ph type="body" sz="quarter" idx="20"/>
          </p:nvPr>
        </p:nvSpPr>
        <p:spPr>
          <a:xfrm>
            <a:off x="402770" y="1773238"/>
            <a:ext cx="7598229" cy="4486275"/>
          </a:xfrm>
        </p:spPr>
        <p:txBody>
          <a:bodyPr/>
          <a:lstStyle/>
          <a:p>
            <a:r>
              <a:rPr lang="en-GB" dirty="0"/>
              <a:t>    Legal advertising 	                      Reptile theory tactics                  Anchor theory </a:t>
            </a:r>
          </a:p>
          <a:p>
            <a:endParaRPr lang="en-GB" dirty="0"/>
          </a:p>
          <a:p>
            <a:endParaRPr lang="en-GB" dirty="0"/>
          </a:p>
          <a:p>
            <a:endParaRPr lang="en-GB" dirty="0"/>
          </a:p>
          <a:p>
            <a:endParaRPr lang="en-GB" dirty="0"/>
          </a:p>
          <a:p>
            <a:r>
              <a:rPr lang="en-GB" dirty="0"/>
              <a:t>                         Class action lawsuits                                 Litigation funding 	       </a:t>
            </a:r>
          </a:p>
          <a:p>
            <a:endParaRPr lang="en-US" dirty="0"/>
          </a:p>
        </p:txBody>
      </p:sp>
      <p:sp>
        <p:nvSpPr>
          <p:cNvPr id="2" name="Title 1">
            <a:extLst>
              <a:ext uri="{FF2B5EF4-FFF2-40B4-BE49-F238E27FC236}">
                <a16:creationId xmlns:a16="http://schemas.microsoft.com/office/drawing/2014/main" id="{C0AE2345-479A-BB89-3F91-CDA1674547BB}"/>
              </a:ext>
            </a:extLst>
          </p:cNvPr>
          <p:cNvSpPr>
            <a:spLocks noGrp="1"/>
          </p:cNvSpPr>
          <p:nvPr>
            <p:ph type="title"/>
          </p:nvPr>
        </p:nvSpPr>
        <p:spPr>
          <a:xfrm>
            <a:off x="390525" y="248409"/>
            <a:ext cx="7610474" cy="647697"/>
          </a:xfrm>
        </p:spPr>
        <p:txBody>
          <a:bodyPr/>
          <a:lstStyle/>
          <a:p>
            <a:r>
              <a:rPr lang="en-US" dirty="0"/>
              <a:t>Drivers of US social inflation </a:t>
            </a:r>
          </a:p>
        </p:txBody>
      </p:sp>
      <p:sp>
        <p:nvSpPr>
          <p:cNvPr id="3" name="Slide Number Placeholder 2">
            <a:extLst>
              <a:ext uri="{FF2B5EF4-FFF2-40B4-BE49-F238E27FC236}">
                <a16:creationId xmlns:a16="http://schemas.microsoft.com/office/drawing/2014/main" id="{B1CF055A-54D9-AD51-5DFE-D175165AB5C6}"/>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5</a:t>
            </a:fld>
            <a:endParaRPr lang="en-US" dirty="0"/>
          </a:p>
        </p:txBody>
      </p:sp>
      <p:sp>
        <p:nvSpPr>
          <p:cNvPr id="10" name="TextBox 9">
            <a:extLst>
              <a:ext uri="{FF2B5EF4-FFF2-40B4-BE49-F238E27FC236}">
                <a16:creationId xmlns:a16="http://schemas.microsoft.com/office/drawing/2014/main" id="{32C77C29-68A4-49D1-E15D-B32D9927B586}"/>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pic>
        <p:nvPicPr>
          <p:cNvPr id="14" name="Picture 13">
            <a:extLst>
              <a:ext uri="{FF2B5EF4-FFF2-40B4-BE49-F238E27FC236}">
                <a16:creationId xmlns:a16="http://schemas.microsoft.com/office/drawing/2014/main" id="{EC14FE94-CF2A-D080-E638-01DB18DB86A4}"/>
              </a:ext>
            </a:extLst>
          </p:cNvPr>
          <p:cNvPicPr>
            <a:picLocks noChangeAspect="1"/>
          </p:cNvPicPr>
          <p:nvPr/>
        </p:nvPicPr>
        <p:blipFill>
          <a:blip r:embed="rId2"/>
          <a:stretch>
            <a:fillRect/>
          </a:stretch>
        </p:blipFill>
        <p:spPr>
          <a:xfrm>
            <a:off x="277335" y="2083938"/>
            <a:ext cx="2194750" cy="1234547"/>
          </a:xfrm>
          <a:prstGeom prst="rect">
            <a:avLst/>
          </a:prstGeom>
        </p:spPr>
      </p:pic>
      <p:pic>
        <p:nvPicPr>
          <p:cNvPr id="16" name="Picture 15">
            <a:extLst>
              <a:ext uri="{FF2B5EF4-FFF2-40B4-BE49-F238E27FC236}">
                <a16:creationId xmlns:a16="http://schemas.microsoft.com/office/drawing/2014/main" id="{B886B232-349B-D2C8-F664-992080D3887D}"/>
              </a:ext>
            </a:extLst>
          </p:cNvPr>
          <p:cNvPicPr>
            <a:picLocks noChangeAspect="1"/>
          </p:cNvPicPr>
          <p:nvPr/>
        </p:nvPicPr>
        <p:blipFill>
          <a:blip r:embed="rId3"/>
          <a:stretch>
            <a:fillRect/>
          </a:stretch>
        </p:blipFill>
        <p:spPr>
          <a:xfrm>
            <a:off x="3193171" y="2083938"/>
            <a:ext cx="1737511" cy="1265030"/>
          </a:xfrm>
          <a:prstGeom prst="rect">
            <a:avLst/>
          </a:prstGeom>
        </p:spPr>
      </p:pic>
      <p:pic>
        <p:nvPicPr>
          <p:cNvPr id="18" name="Picture 17">
            <a:extLst>
              <a:ext uri="{FF2B5EF4-FFF2-40B4-BE49-F238E27FC236}">
                <a16:creationId xmlns:a16="http://schemas.microsoft.com/office/drawing/2014/main" id="{0F5C8C14-66C8-D176-03BF-E6E1C68031F9}"/>
              </a:ext>
            </a:extLst>
          </p:cNvPr>
          <p:cNvPicPr>
            <a:picLocks noChangeAspect="1"/>
          </p:cNvPicPr>
          <p:nvPr/>
        </p:nvPicPr>
        <p:blipFill>
          <a:blip r:embed="rId4"/>
          <a:stretch>
            <a:fillRect/>
          </a:stretch>
        </p:blipFill>
        <p:spPr>
          <a:xfrm>
            <a:off x="5651768" y="2068696"/>
            <a:ext cx="1360996" cy="1265030"/>
          </a:xfrm>
          <a:prstGeom prst="rect">
            <a:avLst/>
          </a:prstGeom>
        </p:spPr>
      </p:pic>
      <p:pic>
        <p:nvPicPr>
          <p:cNvPr id="20" name="Picture 19">
            <a:extLst>
              <a:ext uri="{FF2B5EF4-FFF2-40B4-BE49-F238E27FC236}">
                <a16:creationId xmlns:a16="http://schemas.microsoft.com/office/drawing/2014/main" id="{EE03E837-EDB2-EC4B-8D7F-0E1751AEBEEB}"/>
              </a:ext>
            </a:extLst>
          </p:cNvPr>
          <p:cNvPicPr>
            <a:picLocks noChangeAspect="1"/>
          </p:cNvPicPr>
          <p:nvPr/>
        </p:nvPicPr>
        <p:blipFill>
          <a:blip r:embed="rId5"/>
          <a:stretch>
            <a:fillRect/>
          </a:stretch>
        </p:blipFill>
        <p:spPr>
          <a:xfrm>
            <a:off x="1193536" y="4123350"/>
            <a:ext cx="2194750" cy="1300814"/>
          </a:xfrm>
          <a:prstGeom prst="rect">
            <a:avLst/>
          </a:prstGeom>
        </p:spPr>
      </p:pic>
      <p:pic>
        <p:nvPicPr>
          <p:cNvPr id="22" name="Picture 21">
            <a:extLst>
              <a:ext uri="{FF2B5EF4-FFF2-40B4-BE49-F238E27FC236}">
                <a16:creationId xmlns:a16="http://schemas.microsoft.com/office/drawing/2014/main" id="{4E615CD6-AF1A-B10A-5425-5DEB0154B06A}"/>
              </a:ext>
            </a:extLst>
          </p:cNvPr>
          <p:cNvPicPr>
            <a:picLocks noChangeAspect="1"/>
          </p:cNvPicPr>
          <p:nvPr/>
        </p:nvPicPr>
        <p:blipFill>
          <a:blip r:embed="rId6"/>
          <a:stretch>
            <a:fillRect/>
          </a:stretch>
        </p:blipFill>
        <p:spPr>
          <a:xfrm>
            <a:off x="4480795" y="4121031"/>
            <a:ext cx="1737511" cy="1303133"/>
          </a:xfrm>
          <a:prstGeom prst="rect">
            <a:avLst/>
          </a:prstGeom>
        </p:spPr>
      </p:pic>
    </p:spTree>
    <p:extLst>
      <p:ext uri="{BB962C8B-B14F-4D97-AF65-F5344CB8AC3E}">
        <p14:creationId xmlns:p14="http://schemas.microsoft.com/office/powerpoint/2010/main" val="44982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F2F44-9392-9A5D-B4B0-6DF9BBA81BC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75BDD47-E58C-E82B-90D3-B468EAC1200E}"/>
              </a:ext>
            </a:extLst>
          </p:cNvPr>
          <p:cNvSpPr>
            <a:spLocks noGrp="1"/>
          </p:cNvSpPr>
          <p:nvPr>
            <p:ph type="body" sz="quarter" idx="16"/>
          </p:nvPr>
        </p:nvSpPr>
        <p:spPr>
          <a:xfrm>
            <a:off x="6594231" y="1773239"/>
            <a:ext cx="5246932" cy="4486274"/>
          </a:xfrm>
        </p:spPr>
        <p:txBody>
          <a:bodyPr anchor="t">
            <a:normAutofit/>
          </a:bodyPr>
          <a:lstStyle/>
          <a:p>
            <a:pPr marL="285750" indent="-285750">
              <a:lnSpc>
                <a:spcPct val="90000"/>
              </a:lnSpc>
              <a:spcAft>
                <a:spcPts val="600"/>
              </a:spcAft>
              <a:buFont typeface="Arial" panose="020B0604020202020204" pitchFamily="34" charset="0"/>
              <a:buChar char="•"/>
            </a:pPr>
            <a:r>
              <a:rPr lang="en-US" sz="1800" b="1" dirty="0"/>
              <a:t>Social inflation</a:t>
            </a:r>
            <a:r>
              <a:rPr lang="en-US" sz="1800" dirty="0"/>
              <a:t> is primarily a US phenomenon, but similar trends are emerging in other countries.</a:t>
            </a:r>
          </a:p>
          <a:p>
            <a:pPr marL="285750" indent="-285750">
              <a:lnSpc>
                <a:spcPct val="90000"/>
              </a:lnSpc>
              <a:spcAft>
                <a:spcPts val="600"/>
              </a:spcAft>
              <a:buFont typeface="Arial" panose="020B0604020202020204" pitchFamily="34" charset="0"/>
              <a:buChar char="•"/>
            </a:pPr>
            <a:r>
              <a:rPr lang="en-US" sz="1800" b="1" dirty="0"/>
              <a:t>UK and Australia</a:t>
            </a:r>
            <a:r>
              <a:rPr lang="en-US" sz="1800" dirty="0"/>
              <a:t> have seen double-digit growth in liability claims, outpacing economic inflation.</a:t>
            </a:r>
          </a:p>
          <a:p>
            <a:pPr marL="285750" indent="-285750">
              <a:lnSpc>
                <a:spcPct val="90000"/>
              </a:lnSpc>
              <a:spcAft>
                <a:spcPts val="600"/>
              </a:spcAft>
              <a:buFont typeface="Arial" panose="020B0604020202020204" pitchFamily="34" charset="0"/>
              <a:buChar char="•"/>
            </a:pPr>
            <a:r>
              <a:rPr lang="en-US" sz="1800" dirty="0"/>
              <a:t>In the </a:t>
            </a:r>
            <a:r>
              <a:rPr lang="en-US" sz="1800" b="1" dirty="0"/>
              <a:t>UK</a:t>
            </a:r>
            <a:r>
              <a:rPr lang="en-US" sz="1800" dirty="0"/>
              <a:t>, social inflation contributed more than 10% to liability claims growth in 2022; </a:t>
            </a:r>
            <a:r>
              <a:rPr lang="en-US" sz="1800" b="1" dirty="0"/>
              <a:t>Australia and Canada</a:t>
            </a:r>
            <a:r>
              <a:rPr lang="en-US" sz="1800" dirty="0"/>
              <a:t> saw contributions around 7%.</a:t>
            </a:r>
          </a:p>
          <a:p>
            <a:pPr marL="285750" indent="-285750">
              <a:lnSpc>
                <a:spcPct val="90000"/>
              </a:lnSpc>
              <a:spcAft>
                <a:spcPts val="600"/>
              </a:spcAft>
              <a:buFont typeface="Arial" panose="020B0604020202020204" pitchFamily="34" charset="0"/>
              <a:buChar char="•"/>
            </a:pPr>
            <a:r>
              <a:rPr lang="en-US" sz="1800" b="1" dirty="0"/>
              <a:t>New EU legislation</a:t>
            </a:r>
            <a:r>
              <a:rPr lang="en-US" sz="1800" dirty="0"/>
              <a:t> is expected to increase liability exposure in Europe going forward.</a:t>
            </a:r>
          </a:p>
          <a:p>
            <a:pPr marL="285750" indent="-285750">
              <a:lnSpc>
                <a:spcPct val="90000"/>
              </a:lnSpc>
              <a:spcAft>
                <a:spcPts val="600"/>
              </a:spcAft>
              <a:buFont typeface="Arial" panose="020B0604020202020204" pitchFamily="34" charset="0"/>
              <a:buChar char="•"/>
            </a:pPr>
            <a:r>
              <a:rPr lang="en-US" sz="1800" b="1" dirty="0"/>
              <a:t>Litigation funding</a:t>
            </a:r>
            <a:r>
              <a:rPr lang="en-US" sz="1800" dirty="0"/>
              <a:t> is becoming more common internationally, supporting larger and more frequent claims, and is starting to influence the EU market.</a:t>
            </a:r>
          </a:p>
          <a:p>
            <a:pPr>
              <a:lnSpc>
                <a:spcPct val="90000"/>
              </a:lnSpc>
              <a:spcAft>
                <a:spcPts val="600"/>
              </a:spcAft>
            </a:pPr>
            <a:endParaRPr lang="en-US" sz="1800" dirty="0"/>
          </a:p>
        </p:txBody>
      </p:sp>
      <p:pic>
        <p:nvPicPr>
          <p:cNvPr id="10" name="Picture 9">
            <a:extLst>
              <a:ext uri="{FF2B5EF4-FFF2-40B4-BE49-F238E27FC236}">
                <a16:creationId xmlns:a16="http://schemas.microsoft.com/office/drawing/2014/main" id="{8D771CDD-F9FC-5E7B-3CB6-3C02D1E3FA91}"/>
              </a:ext>
            </a:extLst>
          </p:cNvPr>
          <p:cNvPicPr>
            <a:picLocks noChangeAspect="1"/>
          </p:cNvPicPr>
          <p:nvPr/>
        </p:nvPicPr>
        <p:blipFill>
          <a:blip r:embed="rId3"/>
          <a:stretch>
            <a:fillRect/>
          </a:stretch>
        </p:blipFill>
        <p:spPr>
          <a:xfrm>
            <a:off x="778277" y="1773239"/>
            <a:ext cx="4929971" cy="4486274"/>
          </a:xfrm>
          <a:prstGeom prst="rect">
            <a:avLst/>
          </a:prstGeom>
          <a:noFill/>
        </p:spPr>
      </p:pic>
      <p:sp>
        <p:nvSpPr>
          <p:cNvPr id="2" name="Title 1">
            <a:extLst>
              <a:ext uri="{FF2B5EF4-FFF2-40B4-BE49-F238E27FC236}">
                <a16:creationId xmlns:a16="http://schemas.microsoft.com/office/drawing/2014/main" id="{8D319035-5C0C-66C7-F3B6-BA9BAFCA2C62}"/>
              </a:ext>
            </a:extLst>
          </p:cNvPr>
          <p:cNvSpPr>
            <a:spLocks noGrp="1"/>
          </p:cNvSpPr>
          <p:nvPr>
            <p:ph type="title"/>
          </p:nvPr>
        </p:nvSpPr>
        <p:spPr>
          <a:xfrm>
            <a:off x="390525" y="248409"/>
            <a:ext cx="11450638" cy="647697"/>
          </a:xfrm>
        </p:spPr>
        <p:txBody>
          <a:bodyPr anchor="ctr">
            <a:normAutofit/>
          </a:bodyPr>
          <a:lstStyle/>
          <a:p>
            <a:r>
              <a:rPr lang="en-US" dirty="0"/>
              <a:t>Liability exposure increase outside US </a:t>
            </a:r>
          </a:p>
        </p:txBody>
      </p:sp>
      <p:sp>
        <p:nvSpPr>
          <p:cNvPr id="4" name="Text Placeholder 3">
            <a:extLst>
              <a:ext uri="{FF2B5EF4-FFF2-40B4-BE49-F238E27FC236}">
                <a16:creationId xmlns:a16="http://schemas.microsoft.com/office/drawing/2014/main" id="{328CC943-B347-A0D2-B9C7-5A682A539A34}"/>
              </a:ext>
            </a:extLst>
          </p:cNvPr>
          <p:cNvSpPr>
            <a:spLocks noGrp="1"/>
          </p:cNvSpPr>
          <p:nvPr>
            <p:ph type="body" sz="quarter" idx="14"/>
          </p:nvPr>
        </p:nvSpPr>
        <p:spPr>
          <a:xfrm>
            <a:off x="390525" y="1110217"/>
            <a:ext cx="11450638" cy="425743"/>
          </a:xfrm>
        </p:spPr>
        <p:txBody>
          <a:bodyPr>
            <a:normAutofit/>
          </a:bodyPr>
          <a:lstStyle/>
          <a:p>
            <a:r>
              <a:rPr lang="en-US" dirty="0"/>
              <a:t>Social inflation and increased exposure outside US</a:t>
            </a:r>
          </a:p>
        </p:txBody>
      </p:sp>
      <p:sp>
        <p:nvSpPr>
          <p:cNvPr id="3" name="Slide Number Placeholder 2" hidden="1">
            <a:extLst>
              <a:ext uri="{FF2B5EF4-FFF2-40B4-BE49-F238E27FC236}">
                <a16:creationId xmlns:a16="http://schemas.microsoft.com/office/drawing/2014/main" id="{4E872DBC-5E4A-D757-B172-E6EE7E7DAAC6}"/>
              </a:ext>
            </a:extLst>
          </p:cNvPr>
          <p:cNvSpPr>
            <a:spLocks noGrp="1"/>
          </p:cNvSpPr>
          <p:nvPr>
            <p:ph type="sldNum" sz="quarter" idx="4294967295"/>
          </p:nvPr>
        </p:nvSpPr>
        <p:spPr>
          <a:xfrm>
            <a:off x="11344238" y="6458033"/>
            <a:ext cx="496885" cy="236194"/>
          </a:xfrm>
        </p:spPr>
        <p:txBody>
          <a:bodyPr/>
          <a:lstStyle/>
          <a:p>
            <a:pPr>
              <a:spcAft>
                <a:spcPts val="600"/>
              </a:spcAft>
            </a:pPr>
            <a:fld id="{30DCA309-6541-48DD-BDE8-B81C1DE2A997}" type="slidenum">
              <a:rPr lang="en-US" smtClean="0"/>
              <a:pPr>
                <a:spcAft>
                  <a:spcPts val="600"/>
                </a:spcAft>
              </a:pPr>
              <a:t>6</a:t>
            </a:fld>
            <a:endParaRPr lang="en-US"/>
          </a:p>
        </p:txBody>
      </p:sp>
    </p:spTree>
    <p:extLst>
      <p:ext uri="{BB962C8B-B14F-4D97-AF65-F5344CB8AC3E}">
        <p14:creationId xmlns:p14="http://schemas.microsoft.com/office/powerpoint/2010/main" val="2544768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6A097F-FA25-08A6-9329-A21867BB6764}"/>
              </a:ext>
            </a:extLst>
          </p:cNvPr>
          <p:cNvPicPr>
            <a:picLocks noChangeAspect="1"/>
          </p:cNvPicPr>
          <p:nvPr/>
        </p:nvPicPr>
        <p:blipFill>
          <a:blip r:embed="rId2"/>
          <a:srcRect l="8956" r="35768"/>
          <a:stretch>
            <a:fillRect/>
          </a:stretch>
        </p:blipFill>
        <p:spPr>
          <a:xfrm>
            <a:off x="-2" y="10"/>
            <a:ext cx="3762374" cy="6857989"/>
          </a:xfrm>
          <a:prstGeom prst="roundRect">
            <a:avLst>
              <a:gd name="adj" fmla="val 0"/>
            </a:avLst>
          </a:prstGeom>
          <a:noFill/>
        </p:spPr>
      </p:pic>
      <p:sp>
        <p:nvSpPr>
          <p:cNvPr id="6" name="Text Placeholder 5">
            <a:extLst>
              <a:ext uri="{FF2B5EF4-FFF2-40B4-BE49-F238E27FC236}">
                <a16:creationId xmlns:a16="http://schemas.microsoft.com/office/drawing/2014/main" id="{4CFB970B-2F1D-306C-1D7F-871504A918CC}"/>
              </a:ext>
            </a:extLst>
          </p:cNvPr>
          <p:cNvSpPr>
            <a:spLocks noGrp="1"/>
          </p:cNvSpPr>
          <p:nvPr>
            <p:ph type="body" sz="quarter" idx="20"/>
          </p:nvPr>
        </p:nvSpPr>
        <p:spPr>
          <a:xfrm>
            <a:off x="4125627" y="1773239"/>
            <a:ext cx="7715495" cy="4486274"/>
          </a:xfrm>
        </p:spPr>
        <p:txBody>
          <a:bodyPr>
            <a:normAutofit/>
          </a:bodyPr>
          <a:lstStyle/>
          <a:p>
            <a:r>
              <a:rPr lang="en-US"/>
              <a:t>The global liability insurance market experienced a </a:t>
            </a:r>
            <a:r>
              <a:rPr lang="en-US" b="1"/>
              <a:t>soft market</a:t>
            </a:r>
            <a:r>
              <a:rPr lang="en-US"/>
              <a:t> for approximately </a:t>
            </a:r>
            <a:r>
              <a:rPr lang="en-US" b="1"/>
              <a:t>15 years</a:t>
            </a:r>
            <a:r>
              <a:rPr lang="en-US"/>
              <a:t> before the hardening began around 2018–2019. </a:t>
            </a:r>
          </a:p>
          <a:p>
            <a:r>
              <a:rPr lang="en-US"/>
              <a:t>This soft market period started in the early 2000s and was characterized by:</a:t>
            </a:r>
          </a:p>
          <a:p>
            <a:r>
              <a:rPr lang="en-US"/>
              <a:t>    -    Low premiums</a:t>
            </a:r>
          </a:p>
          <a:p>
            <a:r>
              <a:rPr lang="en-US"/>
              <a:t>    -    Broad coverage terms</a:t>
            </a:r>
          </a:p>
          <a:p>
            <a:r>
              <a:rPr lang="en-US"/>
              <a:t>    -    High capacity from insurers</a:t>
            </a:r>
          </a:p>
          <a:p>
            <a:r>
              <a:rPr lang="en-US"/>
              <a:t>    -    Competitive underwriting</a:t>
            </a:r>
          </a:p>
          <a:p>
            <a:r>
              <a:rPr lang="en-US"/>
              <a:t>The prolonged soft market ended as claims costs, litigation, and risk exposures increased, leading to the hardening phase</a:t>
            </a:r>
            <a:endParaRPr lang="en-US" dirty="0"/>
          </a:p>
        </p:txBody>
      </p:sp>
      <p:sp>
        <p:nvSpPr>
          <p:cNvPr id="2" name="Title 1">
            <a:extLst>
              <a:ext uri="{FF2B5EF4-FFF2-40B4-BE49-F238E27FC236}">
                <a16:creationId xmlns:a16="http://schemas.microsoft.com/office/drawing/2014/main" id="{0C104761-CBE6-F505-EA95-CED5772492BC}"/>
              </a:ext>
            </a:extLst>
          </p:cNvPr>
          <p:cNvSpPr>
            <a:spLocks noGrp="1"/>
          </p:cNvSpPr>
          <p:nvPr>
            <p:ph type="title"/>
          </p:nvPr>
        </p:nvSpPr>
        <p:spPr>
          <a:xfrm>
            <a:off x="4125627" y="248409"/>
            <a:ext cx="7715495" cy="647697"/>
          </a:xfrm>
        </p:spPr>
        <p:txBody>
          <a:bodyPr anchor="ctr">
            <a:normAutofit/>
          </a:bodyPr>
          <a:lstStyle/>
          <a:p>
            <a:r>
              <a:rPr lang="en-US" dirty="0"/>
              <a:t>Liability result - negative trend</a:t>
            </a:r>
          </a:p>
        </p:txBody>
      </p:sp>
      <p:sp>
        <p:nvSpPr>
          <p:cNvPr id="4" name="Text Placeholder 3">
            <a:extLst>
              <a:ext uri="{FF2B5EF4-FFF2-40B4-BE49-F238E27FC236}">
                <a16:creationId xmlns:a16="http://schemas.microsoft.com/office/drawing/2014/main" id="{07D57EE0-2505-22D4-6685-81A9B41CA449}"/>
              </a:ext>
            </a:extLst>
          </p:cNvPr>
          <p:cNvSpPr>
            <a:spLocks noGrp="1"/>
          </p:cNvSpPr>
          <p:nvPr>
            <p:ph type="body" sz="quarter" idx="14"/>
          </p:nvPr>
        </p:nvSpPr>
        <p:spPr>
          <a:xfrm>
            <a:off x="4125628" y="1110217"/>
            <a:ext cx="7715494" cy="425743"/>
          </a:xfrm>
        </p:spPr>
        <p:txBody>
          <a:bodyPr>
            <a:normAutofit/>
          </a:bodyPr>
          <a:lstStyle/>
          <a:p>
            <a:r>
              <a:rPr lang="en-US" dirty="0"/>
              <a:t>Exposure clearly increased during soft market conditions </a:t>
            </a:r>
          </a:p>
        </p:txBody>
      </p:sp>
      <p:sp>
        <p:nvSpPr>
          <p:cNvPr id="3" name="Slide Number Placeholder 2" hidden="1">
            <a:extLst>
              <a:ext uri="{FF2B5EF4-FFF2-40B4-BE49-F238E27FC236}">
                <a16:creationId xmlns:a16="http://schemas.microsoft.com/office/drawing/2014/main" id="{D39224A6-90EC-0BEA-F567-12ED78C4C90B}"/>
              </a:ext>
            </a:extLst>
          </p:cNvPr>
          <p:cNvSpPr>
            <a:spLocks noGrp="1"/>
          </p:cNvSpPr>
          <p:nvPr>
            <p:ph type="sldNum" sz="quarter" idx="22"/>
          </p:nvPr>
        </p:nvSpPr>
        <p:spPr>
          <a:xfrm>
            <a:off x="11344238" y="6458033"/>
            <a:ext cx="496885" cy="236194"/>
          </a:xfrm>
        </p:spPr>
        <p:txBody>
          <a:bodyPr/>
          <a:lstStyle/>
          <a:p>
            <a:pPr>
              <a:spcAft>
                <a:spcPts val="600"/>
              </a:spcAft>
            </a:pPr>
            <a:fld id="{30DCA309-6541-48DD-BDE8-B81C1DE2A997}" type="slidenum">
              <a:rPr lang="en-US" smtClean="0"/>
              <a:pPr>
                <a:spcAft>
                  <a:spcPts val="600"/>
                </a:spcAft>
              </a:pPr>
              <a:t>7</a:t>
            </a:fld>
            <a:endParaRPr lang="en-US"/>
          </a:p>
        </p:txBody>
      </p:sp>
    </p:spTree>
    <p:extLst>
      <p:ext uri="{BB962C8B-B14F-4D97-AF65-F5344CB8AC3E}">
        <p14:creationId xmlns:p14="http://schemas.microsoft.com/office/powerpoint/2010/main" val="232050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5771C-8786-EA8A-4520-E74DD27DF4B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F88273C-7C84-2C93-E8C2-A2DDAF0B9390}"/>
              </a:ext>
            </a:extLst>
          </p:cNvPr>
          <p:cNvSpPr>
            <a:spLocks noGrp="1"/>
          </p:cNvSpPr>
          <p:nvPr>
            <p:ph type="body" sz="quarter" idx="16"/>
          </p:nvPr>
        </p:nvSpPr>
        <p:spPr>
          <a:xfrm>
            <a:off x="6594231" y="1773239"/>
            <a:ext cx="5246932" cy="4486274"/>
          </a:xfrm>
        </p:spPr>
        <p:txBody>
          <a:bodyPr anchor="t">
            <a:normAutofit/>
          </a:bodyPr>
          <a:lstStyle/>
          <a:p>
            <a:pPr>
              <a:lnSpc>
                <a:spcPct val="90000"/>
              </a:lnSpc>
              <a:spcAft>
                <a:spcPts val="600"/>
              </a:spcAft>
            </a:pPr>
            <a:r>
              <a:rPr lang="en-US" sz="1800" b="1" dirty="0"/>
              <a:t>The hardening market characterized by:</a:t>
            </a:r>
          </a:p>
          <a:p>
            <a:pPr marL="285750" indent="-285750">
              <a:lnSpc>
                <a:spcPct val="90000"/>
              </a:lnSpc>
              <a:spcAft>
                <a:spcPts val="600"/>
              </a:spcAft>
              <a:buFont typeface="Arial" panose="020B0604020202020204" pitchFamily="34" charset="0"/>
              <a:buChar char="•"/>
            </a:pPr>
            <a:r>
              <a:rPr lang="en-US" sz="1800" dirty="0"/>
              <a:t>Increased premium rates</a:t>
            </a:r>
          </a:p>
          <a:p>
            <a:pPr marL="285750" indent="-285750">
              <a:lnSpc>
                <a:spcPct val="90000"/>
              </a:lnSpc>
              <a:spcAft>
                <a:spcPts val="600"/>
              </a:spcAft>
              <a:buFont typeface="Arial" panose="020B0604020202020204" pitchFamily="34" charset="0"/>
              <a:buChar char="•"/>
            </a:pPr>
            <a:r>
              <a:rPr lang="en-US" sz="1800" dirty="0"/>
              <a:t>Reduction of coverage</a:t>
            </a:r>
          </a:p>
          <a:p>
            <a:pPr marL="285750" indent="-285750">
              <a:lnSpc>
                <a:spcPct val="90000"/>
              </a:lnSpc>
              <a:spcAft>
                <a:spcPts val="600"/>
              </a:spcAft>
              <a:buFont typeface="Arial" panose="020B0604020202020204" pitchFamily="34" charset="0"/>
              <a:buChar char="•"/>
            </a:pPr>
            <a:r>
              <a:rPr lang="en-US" sz="1800" dirty="0"/>
              <a:t>Treaty reinsurance rate increases</a:t>
            </a:r>
          </a:p>
          <a:p>
            <a:pPr marL="285750" indent="-285750">
              <a:lnSpc>
                <a:spcPct val="90000"/>
              </a:lnSpc>
              <a:spcAft>
                <a:spcPts val="600"/>
              </a:spcAft>
              <a:buFont typeface="Arial" panose="020B0604020202020204" pitchFamily="34" charset="0"/>
              <a:buChar char="•"/>
            </a:pPr>
            <a:r>
              <a:rPr lang="en-US" sz="1800" dirty="0"/>
              <a:t>Vast reduction of capacity  </a:t>
            </a:r>
          </a:p>
          <a:p>
            <a:pPr marL="285750" indent="-285750">
              <a:lnSpc>
                <a:spcPct val="90000"/>
              </a:lnSpc>
              <a:spcAft>
                <a:spcPts val="600"/>
              </a:spcAft>
              <a:buFont typeface="Arial" panose="020B0604020202020204" pitchFamily="34" charset="0"/>
              <a:buChar char="•"/>
            </a:pPr>
            <a:r>
              <a:rPr lang="en-US" sz="1800" dirty="0"/>
              <a:t>Re-underwriting</a:t>
            </a:r>
          </a:p>
          <a:p>
            <a:pPr>
              <a:lnSpc>
                <a:spcPct val="90000"/>
              </a:lnSpc>
              <a:spcAft>
                <a:spcPts val="600"/>
              </a:spcAft>
            </a:pPr>
            <a:r>
              <a:rPr lang="en-US" sz="1800" b="1" dirty="0"/>
              <a:t>Current market conditions:</a:t>
            </a:r>
          </a:p>
          <a:p>
            <a:pPr marL="285750" indent="-285750">
              <a:lnSpc>
                <a:spcPct val="90000"/>
              </a:lnSpc>
              <a:spcAft>
                <a:spcPts val="600"/>
              </a:spcAft>
              <a:buFont typeface="Arial" panose="020B0604020202020204" pitchFamily="34" charset="0"/>
              <a:buChar char="•"/>
            </a:pPr>
            <a:r>
              <a:rPr lang="en-US" sz="1800" dirty="0"/>
              <a:t>Less exposed accounts, not least Mid-Market, is to be seen as soft. </a:t>
            </a:r>
          </a:p>
          <a:p>
            <a:pPr marL="285750" indent="-285750">
              <a:lnSpc>
                <a:spcPct val="90000"/>
              </a:lnSpc>
              <a:spcAft>
                <a:spcPts val="600"/>
              </a:spcAft>
              <a:buFont typeface="Arial" panose="020B0604020202020204" pitchFamily="34" charset="0"/>
              <a:buChar char="•"/>
            </a:pPr>
            <a:r>
              <a:rPr lang="en-US" sz="1800" dirty="0"/>
              <a:t>Well managed global US exposed accounts is more stable but still under pressure from US inflation.</a:t>
            </a:r>
          </a:p>
          <a:p>
            <a:pPr marL="285750" indent="-285750">
              <a:lnSpc>
                <a:spcPct val="90000"/>
              </a:lnSpc>
              <a:spcAft>
                <a:spcPts val="600"/>
              </a:spcAft>
              <a:buFont typeface="Arial" panose="020B0604020202020204" pitchFamily="34" charset="0"/>
              <a:buChar char="•"/>
            </a:pPr>
            <a:r>
              <a:rPr lang="en-US" sz="1800" dirty="0"/>
              <a:t> Many accounts are one large loss away from facing major adjustments to both rate and capacity. </a:t>
            </a:r>
          </a:p>
        </p:txBody>
      </p:sp>
      <p:pic>
        <p:nvPicPr>
          <p:cNvPr id="2052" name="Picture 4" descr="Insurance Market - abcountrywide">
            <a:extLst>
              <a:ext uri="{FF2B5EF4-FFF2-40B4-BE49-F238E27FC236}">
                <a16:creationId xmlns:a16="http://schemas.microsoft.com/office/drawing/2014/main" id="{6F172998-B187-AB86-DDD2-A00EB72427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1341" y="1773239"/>
            <a:ext cx="4463842" cy="4486274"/>
          </a:xfrm>
          <a:prstGeom prst="rect">
            <a:avLst/>
          </a:prstGeom>
          <a:solidFill>
            <a:srgbClr val="FFFFFF"/>
          </a:solidFill>
        </p:spPr>
      </p:pic>
      <p:sp>
        <p:nvSpPr>
          <p:cNvPr id="2" name="Title 1">
            <a:extLst>
              <a:ext uri="{FF2B5EF4-FFF2-40B4-BE49-F238E27FC236}">
                <a16:creationId xmlns:a16="http://schemas.microsoft.com/office/drawing/2014/main" id="{4806CAC0-11F1-DC10-B1D1-B3F38581582C}"/>
              </a:ext>
            </a:extLst>
          </p:cNvPr>
          <p:cNvSpPr>
            <a:spLocks noGrp="1"/>
          </p:cNvSpPr>
          <p:nvPr>
            <p:ph type="title"/>
          </p:nvPr>
        </p:nvSpPr>
        <p:spPr>
          <a:xfrm>
            <a:off x="390525" y="248409"/>
            <a:ext cx="11450638" cy="647697"/>
          </a:xfrm>
        </p:spPr>
        <p:txBody>
          <a:bodyPr anchor="ctr">
            <a:normAutofit/>
          </a:bodyPr>
          <a:lstStyle/>
          <a:p>
            <a:r>
              <a:rPr lang="en-US" dirty="0"/>
              <a:t>Liability – hardening market </a:t>
            </a:r>
          </a:p>
        </p:txBody>
      </p:sp>
      <p:sp>
        <p:nvSpPr>
          <p:cNvPr id="4" name="Text Placeholder 3">
            <a:extLst>
              <a:ext uri="{FF2B5EF4-FFF2-40B4-BE49-F238E27FC236}">
                <a16:creationId xmlns:a16="http://schemas.microsoft.com/office/drawing/2014/main" id="{5A0D7726-4C05-8B18-1BB3-4DDF3C4E0F62}"/>
              </a:ext>
            </a:extLst>
          </p:cNvPr>
          <p:cNvSpPr>
            <a:spLocks noGrp="1"/>
          </p:cNvSpPr>
          <p:nvPr>
            <p:ph type="body" sz="quarter" idx="14"/>
          </p:nvPr>
        </p:nvSpPr>
        <p:spPr>
          <a:xfrm>
            <a:off x="390525" y="1110217"/>
            <a:ext cx="11450638" cy="425743"/>
          </a:xfrm>
        </p:spPr>
        <p:txBody>
          <a:bodyPr>
            <a:normAutofit/>
          </a:bodyPr>
          <a:lstStyle/>
          <a:p>
            <a:r>
              <a:rPr lang="en-US" dirty="0"/>
              <a:t>Profitability challenges on global liability market  </a:t>
            </a:r>
          </a:p>
        </p:txBody>
      </p:sp>
      <p:sp>
        <p:nvSpPr>
          <p:cNvPr id="3" name="Slide Number Placeholder 2" hidden="1">
            <a:extLst>
              <a:ext uri="{FF2B5EF4-FFF2-40B4-BE49-F238E27FC236}">
                <a16:creationId xmlns:a16="http://schemas.microsoft.com/office/drawing/2014/main" id="{2BB3B111-D206-C6DF-1D8D-CFA239F66B85}"/>
              </a:ext>
            </a:extLst>
          </p:cNvPr>
          <p:cNvSpPr>
            <a:spLocks noGrp="1"/>
          </p:cNvSpPr>
          <p:nvPr>
            <p:ph type="sldNum" sz="quarter" idx="4294967295"/>
          </p:nvPr>
        </p:nvSpPr>
        <p:spPr>
          <a:xfrm>
            <a:off x="11344238" y="6458033"/>
            <a:ext cx="496885" cy="236194"/>
          </a:xfrm>
        </p:spPr>
        <p:txBody>
          <a:bodyPr/>
          <a:lstStyle/>
          <a:p>
            <a:pPr>
              <a:spcAft>
                <a:spcPts val="600"/>
              </a:spcAft>
            </a:pPr>
            <a:fld id="{30DCA309-6541-48DD-BDE8-B81C1DE2A997}" type="slidenum">
              <a:rPr lang="en-US" smtClean="0"/>
              <a:pPr>
                <a:spcAft>
                  <a:spcPts val="600"/>
                </a:spcAft>
              </a:pPr>
              <a:t>8</a:t>
            </a:fld>
            <a:endParaRPr lang="en-US"/>
          </a:p>
        </p:txBody>
      </p:sp>
    </p:spTree>
    <p:extLst>
      <p:ext uri="{BB962C8B-B14F-4D97-AF65-F5344CB8AC3E}">
        <p14:creationId xmlns:p14="http://schemas.microsoft.com/office/powerpoint/2010/main" val="1510571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E37D1-C7B8-DEC0-0818-0B6CE518B8F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E220883-3CA0-F225-842B-5F01DB4E955E}"/>
              </a:ext>
            </a:extLst>
          </p:cNvPr>
          <p:cNvSpPr>
            <a:spLocks noGrp="1"/>
          </p:cNvSpPr>
          <p:nvPr>
            <p:ph type="sldNum" sz="quarter" idx="26"/>
          </p:nvPr>
        </p:nvSpPr>
        <p:spPr>
          <a:xfrm>
            <a:off x="11344238" y="6458033"/>
            <a:ext cx="496885" cy="236194"/>
          </a:xfrm>
        </p:spPr>
        <p:txBody>
          <a:bodyPr/>
          <a:lstStyle/>
          <a:p>
            <a:fld id="{30DCA309-6541-48DD-BDE8-B81C1DE2A997}" type="slidenum">
              <a:rPr lang="en-US" smtClean="0"/>
              <a:pPr/>
              <a:t>9</a:t>
            </a:fld>
            <a:endParaRPr lang="en-US" dirty="0"/>
          </a:p>
        </p:txBody>
      </p:sp>
      <p:sp>
        <p:nvSpPr>
          <p:cNvPr id="2" name="Title 1">
            <a:extLst>
              <a:ext uri="{FF2B5EF4-FFF2-40B4-BE49-F238E27FC236}">
                <a16:creationId xmlns:a16="http://schemas.microsoft.com/office/drawing/2014/main" id="{C3F0141E-59FB-6068-BADD-8D4A3D266F55}"/>
              </a:ext>
            </a:extLst>
          </p:cNvPr>
          <p:cNvSpPr>
            <a:spLocks noGrp="1"/>
          </p:cNvSpPr>
          <p:nvPr>
            <p:ph type="title"/>
          </p:nvPr>
        </p:nvSpPr>
        <p:spPr>
          <a:xfrm>
            <a:off x="390525" y="248409"/>
            <a:ext cx="7610474" cy="647697"/>
          </a:xfrm>
        </p:spPr>
        <p:txBody>
          <a:bodyPr/>
          <a:lstStyle/>
          <a:p>
            <a:r>
              <a:rPr lang="en-US" dirty="0"/>
              <a:t>Program change in hardening market</a:t>
            </a:r>
          </a:p>
        </p:txBody>
      </p:sp>
      <p:sp>
        <p:nvSpPr>
          <p:cNvPr id="12" name="Text Placeholder 11">
            <a:extLst>
              <a:ext uri="{FF2B5EF4-FFF2-40B4-BE49-F238E27FC236}">
                <a16:creationId xmlns:a16="http://schemas.microsoft.com/office/drawing/2014/main" id="{1B5FD5BF-9BE6-B4CD-C2AA-020E9BA63C6D}"/>
              </a:ext>
            </a:extLst>
          </p:cNvPr>
          <p:cNvSpPr>
            <a:spLocks noGrp="1"/>
          </p:cNvSpPr>
          <p:nvPr>
            <p:ph type="body" sz="quarter" idx="21"/>
          </p:nvPr>
        </p:nvSpPr>
        <p:spPr>
          <a:xfrm>
            <a:off x="8828087" y="1184989"/>
            <a:ext cx="3013076" cy="5154016"/>
          </a:xfrm>
        </p:spPr>
        <p:txBody>
          <a:bodyPr>
            <a:normAutofit/>
          </a:bodyPr>
          <a:lstStyle/>
          <a:p>
            <a:pPr lvl="1"/>
            <a:r>
              <a:rPr lang="en-GB" sz="1300" dirty="0"/>
              <a:t>Rates going up in general but drastically on high exposed accounts</a:t>
            </a:r>
          </a:p>
          <a:p>
            <a:pPr lvl="1"/>
            <a:r>
              <a:rPr lang="en-GB" sz="1300" dirty="0"/>
              <a:t>Reinsurance rates going up which drives rates over portfolio in general</a:t>
            </a:r>
          </a:p>
          <a:p>
            <a:pPr lvl="1"/>
            <a:r>
              <a:rPr lang="en-GB" sz="1300" dirty="0"/>
              <a:t>Less capacity in the market  </a:t>
            </a:r>
          </a:p>
          <a:p>
            <a:pPr lvl="1"/>
            <a:r>
              <a:rPr lang="en-GB" sz="1300" dirty="0"/>
              <a:t>Need to reduce volatility to protect result and treaty which have a long-term impact  </a:t>
            </a:r>
          </a:p>
          <a:p>
            <a:pPr lvl="1"/>
            <a:r>
              <a:rPr lang="en-GB" sz="1300" dirty="0"/>
              <a:t>Primary layers being reduced same time as exposure drastically increasing - a large total limit from many carriers  might be a cold comfort if primary is eroded as excess layers not dropping down on local program policies </a:t>
            </a:r>
          </a:p>
        </p:txBody>
      </p:sp>
      <p:sp>
        <p:nvSpPr>
          <p:cNvPr id="10" name="TextBox 9">
            <a:extLst>
              <a:ext uri="{FF2B5EF4-FFF2-40B4-BE49-F238E27FC236}">
                <a16:creationId xmlns:a16="http://schemas.microsoft.com/office/drawing/2014/main" id="{4B74A217-E75E-8400-DEF7-4F01AFF66D56}"/>
              </a:ext>
            </a:extLst>
          </p:cNvPr>
          <p:cNvSpPr txBox="1"/>
          <p:nvPr/>
        </p:nvSpPr>
        <p:spPr>
          <a:xfrm>
            <a:off x="13846629" y="5546690"/>
            <a:ext cx="0" cy="0"/>
          </a:xfrm>
          <a:prstGeom prst="rect">
            <a:avLst/>
          </a:prstGeom>
          <a:noFill/>
        </p:spPr>
        <p:txBody>
          <a:bodyPr wrap="none" lIns="0" tIns="0" rIns="0" bIns="0" rtlCol="0">
            <a:noAutofit/>
          </a:bodyPr>
          <a:lstStyle/>
          <a:p>
            <a:endParaRPr lang="en-US" sz="1400" dirty="0"/>
          </a:p>
        </p:txBody>
      </p:sp>
      <p:pic>
        <p:nvPicPr>
          <p:cNvPr id="30" name="Picture 29">
            <a:extLst>
              <a:ext uri="{FF2B5EF4-FFF2-40B4-BE49-F238E27FC236}">
                <a16:creationId xmlns:a16="http://schemas.microsoft.com/office/drawing/2014/main" id="{EFF8B24C-C55B-5EFC-81CF-BF27706A742B}"/>
              </a:ext>
            </a:extLst>
          </p:cNvPr>
          <p:cNvPicPr>
            <a:picLocks noChangeAspect="1"/>
          </p:cNvPicPr>
          <p:nvPr/>
        </p:nvPicPr>
        <p:blipFill>
          <a:blip r:embed="rId2"/>
          <a:stretch>
            <a:fillRect/>
          </a:stretch>
        </p:blipFill>
        <p:spPr>
          <a:xfrm>
            <a:off x="743646" y="1371601"/>
            <a:ext cx="3063240" cy="3194854"/>
          </a:xfrm>
          <a:prstGeom prst="rect">
            <a:avLst/>
          </a:prstGeom>
        </p:spPr>
      </p:pic>
      <p:graphicFrame>
        <p:nvGraphicFramePr>
          <p:cNvPr id="32" name="Object 31">
            <a:extLst>
              <a:ext uri="{FF2B5EF4-FFF2-40B4-BE49-F238E27FC236}">
                <a16:creationId xmlns:a16="http://schemas.microsoft.com/office/drawing/2014/main" id="{37BAE09F-0599-AC92-947E-B715A916D4D6}"/>
              </a:ext>
            </a:extLst>
          </p:cNvPr>
          <p:cNvGraphicFramePr>
            <a:graphicFrameLocks noChangeAspect="1"/>
          </p:cNvGraphicFramePr>
          <p:nvPr>
            <p:extLst>
              <p:ext uri="{D42A27DB-BD31-4B8C-83A1-F6EECF244321}">
                <p14:modId xmlns:p14="http://schemas.microsoft.com/office/powerpoint/2010/main" val="3662526265"/>
              </p:ext>
            </p:extLst>
          </p:nvPr>
        </p:nvGraphicFramePr>
        <p:xfrm>
          <a:off x="4559936" y="1390260"/>
          <a:ext cx="3063240" cy="3176195"/>
        </p:xfrm>
        <a:graphic>
          <a:graphicData uri="http://schemas.openxmlformats.org/presentationml/2006/ole">
            <mc:AlternateContent xmlns:mc="http://schemas.openxmlformats.org/markup-compatibility/2006">
              <mc:Choice xmlns:v="urn:schemas-microsoft-com:vml" Requires="v">
                <p:oleObj name="Worksheet" r:id="rId3" imgW="3055428" imgH="2933821" progId="Excel.Sheet.12">
                  <p:embed/>
                </p:oleObj>
              </mc:Choice>
              <mc:Fallback>
                <p:oleObj name="Worksheet" r:id="rId3" imgW="3055428" imgH="2933821" progId="Excel.Sheet.12">
                  <p:embed/>
                  <p:pic>
                    <p:nvPicPr>
                      <p:cNvPr id="0" name=""/>
                      <p:cNvPicPr/>
                      <p:nvPr/>
                    </p:nvPicPr>
                    <p:blipFill>
                      <a:blip r:embed="rId4"/>
                      <a:stretch>
                        <a:fillRect/>
                      </a:stretch>
                    </p:blipFill>
                    <p:spPr>
                      <a:xfrm>
                        <a:off x="4559936" y="1390260"/>
                        <a:ext cx="3063240" cy="3176195"/>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A2549A7A-619A-300D-73A8-AAC1F30B8B4F}"/>
              </a:ext>
            </a:extLst>
          </p:cNvPr>
          <p:cNvSpPr txBox="1"/>
          <p:nvPr/>
        </p:nvSpPr>
        <p:spPr>
          <a:xfrm>
            <a:off x="746448" y="4752739"/>
            <a:ext cx="7776488" cy="2123658"/>
          </a:xfrm>
          <a:prstGeom prst="rect">
            <a:avLst/>
          </a:prstGeom>
          <a:noFill/>
        </p:spPr>
        <p:txBody>
          <a:bodyPr wrap="none" rtlCol="0">
            <a:spAutoFit/>
          </a:bodyPr>
          <a:lstStyle/>
          <a:p>
            <a:pPr marL="285750" indent="-285750">
              <a:buFont typeface="Arial" panose="020B0604020202020204" pitchFamily="34" charset="0"/>
              <a:buChar char="•"/>
            </a:pPr>
            <a:r>
              <a:rPr lang="en-US" sz="1200" dirty="0"/>
              <a:t>Same program limit ensuring risk transfer of catastrophic type of losses you don’t expect on annual basis </a:t>
            </a:r>
          </a:p>
          <a:p>
            <a:pPr marL="285750" indent="-285750">
              <a:buFont typeface="Arial" panose="020B0604020202020204" pitchFamily="34" charset="0"/>
              <a:buChar char="•"/>
            </a:pPr>
            <a:r>
              <a:rPr lang="en-US" sz="1200" dirty="0"/>
              <a:t>Primary substantially reduced – “normal” losses such as personal injury and excess auto can erode primary</a:t>
            </a:r>
          </a:p>
          <a:p>
            <a:pPr marL="285750" indent="-285750">
              <a:buFont typeface="Arial" panose="020B0604020202020204" pitchFamily="34" charset="0"/>
              <a:buChar char="•"/>
            </a:pPr>
            <a:r>
              <a:rPr lang="en-US" sz="1200" dirty="0"/>
              <a:t>If primary eroded the local cover in the program will become a challenge from many aspects:</a:t>
            </a:r>
          </a:p>
          <a:p>
            <a:pPr marL="742950" lvl="1" indent="-285750">
              <a:buFont typeface="Arial" panose="020B0604020202020204" pitchFamily="34" charset="0"/>
              <a:buChar char="•"/>
            </a:pPr>
            <a:r>
              <a:rPr lang="en-US" sz="1200" dirty="0"/>
              <a:t>Claims perspective – no local claims handling </a:t>
            </a:r>
          </a:p>
          <a:p>
            <a:pPr marL="742950" lvl="1" indent="-285750">
              <a:buFont typeface="Arial" panose="020B0604020202020204" pitchFamily="34" charset="0"/>
              <a:buChar char="•"/>
            </a:pPr>
            <a:r>
              <a:rPr lang="en-US" sz="1200" dirty="0"/>
              <a:t>Compliance – cannot operate on FinC basis </a:t>
            </a:r>
          </a:p>
          <a:p>
            <a:pPr marL="742950" lvl="1" indent="-285750">
              <a:buFont typeface="Arial" panose="020B0604020202020204" pitchFamily="34" charset="0"/>
              <a:buChar char="•"/>
            </a:pPr>
            <a:r>
              <a:rPr lang="en-US" sz="1200" dirty="0"/>
              <a:t>No valid certificates – tenant liability issues, not able to enter a customer site, cannot sell products etc.</a:t>
            </a:r>
          </a:p>
          <a:p>
            <a:pPr marL="742950" lvl="1" indent="-285750">
              <a:buFont typeface="Arial" panose="020B0604020202020204" pitchFamily="34" charset="0"/>
              <a:buChar char="•"/>
            </a:pPr>
            <a:r>
              <a:rPr lang="en-US" sz="1200" dirty="0"/>
              <a:t>Contractual breaches if local cover not aligned with contractual obligations </a:t>
            </a:r>
          </a:p>
          <a:p>
            <a:pPr marL="742950" lvl="1" indent="-285750">
              <a:buFont typeface="Arial" panose="020B0604020202020204" pitchFamily="34" charset="0"/>
              <a:buChar char="•"/>
            </a:pPr>
            <a:r>
              <a:rPr lang="en-US" sz="1200" dirty="0"/>
              <a:t>Administrational challenge for the insured as primary insurer no longer involved    </a:t>
            </a:r>
          </a:p>
          <a:p>
            <a:r>
              <a:rPr lang="en-US" dirty="0"/>
              <a:t> </a:t>
            </a:r>
          </a:p>
          <a:p>
            <a:endParaRPr lang="en-US" dirty="0"/>
          </a:p>
        </p:txBody>
      </p:sp>
      <p:sp>
        <p:nvSpPr>
          <p:cNvPr id="8" name="TextBox 7">
            <a:extLst>
              <a:ext uri="{FF2B5EF4-FFF2-40B4-BE49-F238E27FC236}">
                <a16:creationId xmlns:a16="http://schemas.microsoft.com/office/drawing/2014/main" id="{238102E9-A6A0-99FA-81F1-5967F27BAB17}"/>
              </a:ext>
            </a:extLst>
          </p:cNvPr>
          <p:cNvSpPr txBox="1"/>
          <p:nvPr/>
        </p:nvSpPr>
        <p:spPr>
          <a:xfrm>
            <a:off x="8753940" y="473188"/>
            <a:ext cx="2045753" cy="461665"/>
          </a:xfrm>
          <a:prstGeom prst="rect">
            <a:avLst/>
          </a:prstGeom>
          <a:noFill/>
        </p:spPr>
        <p:txBody>
          <a:bodyPr wrap="none" rtlCol="0">
            <a:spAutoFit/>
          </a:bodyPr>
          <a:lstStyle/>
          <a:p>
            <a:r>
              <a:rPr lang="en-US" sz="2400" dirty="0">
                <a:solidFill>
                  <a:schemeClr val="bg1"/>
                </a:solidFill>
              </a:rPr>
              <a:t>Local Policies </a:t>
            </a:r>
          </a:p>
        </p:txBody>
      </p:sp>
    </p:spTree>
    <p:extLst>
      <p:ext uri="{BB962C8B-B14F-4D97-AF65-F5344CB8AC3E}">
        <p14:creationId xmlns:p14="http://schemas.microsoft.com/office/powerpoint/2010/main" val="3361423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0.xml><?xml version="1.0" encoding="utf-8"?>
<p:tagLst xmlns:a="http://schemas.openxmlformats.org/drawingml/2006/main" xmlns:r="http://schemas.openxmlformats.org/officeDocument/2006/relationships" xmlns:p="http://schemas.openxmlformats.org/presentationml/2006/main">
  <p:tag name="SHAPETYPE" val="Status"/>
</p:tagLst>
</file>

<file path=ppt/tags/tag1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2.xml><?xml version="1.0" encoding="utf-8"?>
<p:tagLst xmlns:a="http://schemas.openxmlformats.org/drawingml/2006/main" xmlns:r="http://schemas.openxmlformats.org/officeDocument/2006/relationships" xmlns:p="http://schemas.openxmlformats.org/presentationml/2006/main">
  <p:tag name="SHAPETYPE" val="Status"/>
</p:tagLst>
</file>

<file path=ppt/tags/tag1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4.xml><?xml version="1.0" encoding="utf-8"?>
<p:tagLst xmlns:a="http://schemas.openxmlformats.org/drawingml/2006/main" xmlns:r="http://schemas.openxmlformats.org/officeDocument/2006/relationships" xmlns:p="http://schemas.openxmlformats.org/presentationml/2006/main">
  <p:tag name="SHAPETYPE" val="Status"/>
</p:tagLst>
</file>

<file path=ppt/tags/tag1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6.xml><?xml version="1.0" encoding="utf-8"?>
<p:tagLst xmlns:a="http://schemas.openxmlformats.org/drawingml/2006/main" xmlns:r="http://schemas.openxmlformats.org/officeDocument/2006/relationships" xmlns:p="http://schemas.openxmlformats.org/presentationml/2006/main">
  <p:tag name="SHAPETYPE" val="Status"/>
</p:tagLst>
</file>

<file path=ppt/tags/tag1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18.xml><?xml version="1.0" encoding="utf-8"?>
<p:tagLst xmlns:a="http://schemas.openxmlformats.org/drawingml/2006/main" xmlns:r="http://schemas.openxmlformats.org/officeDocument/2006/relationships" xmlns:p="http://schemas.openxmlformats.org/presentationml/2006/main">
  <p:tag name="SHAPETYPE" val="Status"/>
</p:tagLst>
</file>

<file path=ppt/tags/tag1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xml><?xml version="1.0" encoding="utf-8"?>
<p:tagLst xmlns:a="http://schemas.openxmlformats.org/drawingml/2006/main" xmlns:r="http://schemas.openxmlformats.org/officeDocument/2006/relationships" xmlns:p="http://schemas.openxmlformats.org/presentationml/2006/main">
  <p:tag name="SHAPETYPE" val="Status"/>
</p:tagLst>
</file>

<file path=ppt/tags/tag20.xml><?xml version="1.0" encoding="utf-8"?>
<p:tagLst xmlns:a="http://schemas.openxmlformats.org/drawingml/2006/main" xmlns:r="http://schemas.openxmlformats.org/officeDocument/2006/relationships" xmlns:p="http://schemas.openxmlformats.org/presentationml/2006/main">
  <p:tag name="SHAPETYPE" val="Status"/>
</p:tagLst>
</file>

<file path=ppt/tags/tag21.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2.xml><?xml version="1.0" encoding="utf-8"?>
<p:tagLst xmlns:a="http://schemas.openxmlformats.org/drawingml/2006/main" xmlns:r="http://schemas.openxmlformats.org/officeDocument/2006/relationships" xmlns:p="http://schemas.openxmlformats.org/presentationml/2006/main">
  <p:tag name="SHAPETYPE" val="Status"/>
</p:tagLst>
</file>

<file path=ppt/tags/tag2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24.xml><?xml version="1.0" encoding="utf-8"?>
<p:tagLst xmlns:a="http://schemas.openxmlformats.org/drawingml/2006/main" xmlns:r="http://schemas.openxmlformats.org/officeDocument/2006/relationships" xmlns:p="http://schemas.openxmlformats.org/presentationml/2006/main">
  <p:tag name="SHAPETYPE" val="Status"/>
</p:tagLst>
</file>

<file path=ppt/tags/tag25.xml><?xml version="1.0" encoding="utf-8"?>
<p:tagLst xmlns:a="http://schemas.openxmlformats.org/drawingml/2006/main" xmlns:r="http://schemas.openxmlformats.org/officeDocument/2006/relationships" xmlns:p="http://schemas.openxmlformats.org/presentationml/2006/main">
  <p:tag name="SHAPETYPE" val="Source"/>
</p:tagLst>
</file>

<file path=ppt/tags/tag26.xml><?xml version="1.0" encoding="utf-8"?>
<p:tagLst xmlns:a="http://schemas.openxmlformats.org/drawingml/2006/main" xmlns:r="http://schemas.openxmlformats.org/officeDocument/2006/relationships" xmlns:p="http://schemas.openxmlformats.org/presentationml/2006/main">
  <p:tag name="SHAPETYPE" val="Source"/>
</p:tagLst>
</file>

<file path=ppt/tags/tag27.xml><?xml version="1.0" encoding="utf-8"?>
<p:tagLst xmlns:a="http://schemas.openxmlformats.org/drawingml/2006/main" xmlns:r="http://schemas.openxmlformats.org/officeDocument/2006/relationships" xmlns:p="http://schemas.openxmlformats.org/presentationml/2006/main">
  <p:tag name="SHAPETYPE" val="Source"/>
</p:tagLst>
</file>

<file path=ppt/tags/tag28.xml><?xml version="1.0" encoding="utf-8"?>
<p:tagLst xmlns:a="http://schemas.openxmlformats.org/drawingml/2006/main" xmlns:r="http://schemas.openxmlformats.org/officeDocument/2006/relationships" xmlns:p="http://schemas.openxmlformats.org/presentationml/2006/main">
  <p:tag name="SHAPETYPE" val="Source"/>
</p:tagLst>
</file>

<file path=ppt/tags/tag29.xml><?xml version="1.0" encoding="utf-8"?>
<p:tagLst xmlns:a="http://schemas.openxmlformats.org/drawingml/2006/main" xmlns:r="http://schemas.openxmlformats.org/officeDocument/2006/relationships" xmlns:p="http://schemas.openxmlformats.org/presentationml/2006/main">
  <p:tag name="SHAPETYPE" val="Source"/>
</p:tagLst>
</file>

<file path=ppt/tags/tag3.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1.xml><?xml version="1.0" encoding="utf-8"?>
<p:tagLst xmlns:a="http://schemas.openxmlformats.org/drawingml/2006/main" xmlns:r="http://schemas.openxmlformats.org/officeDocument/2006/relationships" xmlns:p="http://schemas.openxmlformats.org/presentationml/2006/main">
  <p:tag name="SHAPETYPE" val="Status"/>
</p:tagLst>
</file>

<file path=ppt/tags/tag3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3.xml><?xml version="1.0" encoding="utf-8"?>
<p:tagLst xmlns:a="http://schemas.openxmlformats.org/drawingml/2006/main" xmlns:r="http://schemas.openxmlformats.org/officeDocument/2006/relationships" xmlns:p="http://schemas.openxmlformats.org/presentationml/2006/main">
  <p:tag name="SHAPETYPE" val="Status"/>
</p:tagLst>
</file>

<file path=ppt/tags/tag34.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5.xml><?xml version="1.0" encoding="utf-8"?>
<p:tagLst xmlns:a="http://schemas.openxmlformats.org/drawingml/2006/main" xmlns:r="http://schemas.openxmlformats.org/officeDocument/2006/relationships" xmlns:p="http://schemas.openxmlformats.org/presentationml/2006/main">
  <p:tag name="SHAPETYPE" val="Status"/>
</p:tagLst>
</file>

<file path=ppt/tags/tag36.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7.xml><?xml version="1.0" encoding="utf-8"?>
<p:tagLst xmlns:a="http://schemas.openxmlformats.org/drawingml/2006/main" xmlns:r="http://schemas.openxmlformats.org/officeDocument/2006/relationships" xmlns:p="http://schemas.openxmlformats.org/presentationml/2006/main">
  <p:tag name="SHAPETYPE" val="Status"/>
</p:tagLst>
</file>

<file path=ppt/tags/tag38.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9.xml><?xml version="1.0" encoding="utf-8"?>
<p:tagLst xmlns:a="http://schemas.openxmlformats.org/drawingml/2006/main" xmlns:r="http://schemas.openxmlformats.org/officeDocument/2006/relationships" xmlns:p="http://schemas.openxmlformats.org/presentationml/2006/main">
  <p:tag name="SHAPETYPE" val="Status"/>
</p:tagLst>
</file>

<file path=ppt/tags/tag4.xml><?xml version="1.0" encoding="utf-8"?>
<p:tagLst xmlns:a="http://schemas.openxmlformats.org/drawingml/2006/main" xmlns:r="http://schemas.openxmlformats.org/officeDocument/2006/relationships" xmlns:p="http://schemas.openxmlformats.org/presentationml/2006/main">
  <p:tag name="SHAPETYPE" val="Status"/>
</p:tagLst>
</file>

<file path=ppt/tags/tag40.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1.xml><?xml version="1.0" encoding="utf-8"?>
<p:tagLst xmlns:a="http://schemas.openxmlformats.org/drawingml/2006/main" xmlns:r="http://schemas.openxmlformats.org/officeDocument/2006/relationships" xmlns:p="http://schemas.openxmlformats.org/presentationml/2006/main">
  <p:tag name="SHAPETYPE" val="Status"/>
</p:tagLst>
</file>

<file path=ppt/tags/tag42.xml><?xml version="1.0" encoding="utf-8"?>
<p:tagLst xmlns:a="http://schemas.openxmlformats.org/drawingml/2006/main" xmlns:r="http://schemas.openxmlformats.org/officeDocument/2006/relationships" xmlns:p="http://schemas.openxmlformats.org/presentationml/2006/main">
  <p:tag name="SHAPETYPE" val="Source"/>
</p:tagLst>
</file>

<file path=ppt/tags/tag43.xml><?xml version="1.0" encoding="utf-8"?>
<p:tagLst xmlns:a="http://schemas.openxmlformats.org/drawingml/2006/main" xmlns:r="http://schemas.openxmlformats.org/officeDocument/2006/relationships" xmlns:p="http://schemas.openxmlformats.org/presentationml/2006/main">
  <p:tag name="SHAPETYPE" val="Source"/>
</p:tagLst>
</file>

<file path=ppt/tags/tag44.xml><?xml version="1.0" encoding="utf-8"?>
<p:tagLst xmlns:a="http://schemas.openxmlformats.org/drawingml/2006/main" xmlns:r="http://schemas.openxmlformats.org/officeDocument/2006/relationships" xmlns:p="http://schemas.openxmlformats.org/presentationml/2006/main">
  <p:tag name="SHAPETYPE" val="Source"/>
</p:tagLst>
</file>

<file path=ppt/tags/tag4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6.xml><?xml version="1.0" encoding="utf-8"?>
<p:tagLst xmlns:a="http://schemas.openxmlformats.org/drawingml/2006/main" xmlns:r="http://schemas.openxmlformats.org/officeDocument/2006/relationships" xmlns:p="http://schemas.openxmlformats.org/presentationml/2006/main">
  <p:tag name="SHAPETYPE" val="Status"/>
</p:tagLst>
</file>

<file path=ppt/tags/tag4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48.xml><?xml version="1.0" encoding="utf-8"?>
<p:tagLst xmlns:a="http://schemas.openxmlformats.org/drawingml/2006/main" xmlns:r="http://schemas.openxmlformats.org/officeDocument/2006/relationships" xmlns:p="http://schemas.openxmlformats.org/presentationml/2006/main">
  <p:tag name="SHAPETYPE" val="Status"/>
</p:tagLst>
</file>

<file path=ppt/tags/tag49.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50.xml><?xml version="1.0" encoding="utf-8"?>
<p:tagLst xmlns:a="http://schemas.openxmlformats.org/drawingml/2006/main" xmlns:r="http://schemas.openxmlformats.org/officeDocument/2006/relationships" xmlns:p="http://schemas.openxmlformats.org/presentationml/2006/main">
  <p:tag name="SHAPETYPE" val="Status"/>
</p:tagLst>
</file>

<file path=ppt/tags/tag6.xml><?xml version="1.0" encoding="utf-8"?>
<p:tagLst xmlns:a="http://schemas.openxmlformats.org/drawingml/2006/main" xmlns:r="http://schemas.openxmlformats.org/officeDocument/2006/relationships" xmlns:p="http://schemas.openxmlformats.org/presentationml/2006/main">
  <p:tag name="SHAPETYPE" val="Status"/>
</p:tagLst>
</file>

<file path=ppt/tags/tag7.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8.xml><?xml version="1.0" encoding="utf-8"?>
<p:tagLst xmlns:a="http://schemas.openxmlformats.org/drawingml/2006/main" xmlns:r="http://schemas.openxmlformats.org/officeDocument/2006/relationships" xmlns:p="http://schemas.openxmlformats.org/presentationml/2006/main">
  <p:tag name="SHAPETYPE" val="Status"/>
</p:tagLst>
</file>

<file path=ppt/tags/tag9.xml><?xml version="1.0" encoding="utf-8"?>
<p:tagLst xmlns:a="http://schemas.openxmlformats.org/drawingml/2006/main" xmlns:r="http://schemas.openxmlformats.org/officeDocument/2006/relationships" xmlns:p="http://schemas.openxmlformats.org/presentationml/2006/main">
  <p:tag name="SHAPETYPE" val="Classification"/>
</p:tagLst>
</file>

<file path=ppt/theme/theme1.xml><?xml version="1.0" encoding="utf-8"?>
<a:theme xmlns:a="http://schemas.openxmlformats.org/drawingml/2006/main" name="Office Theme">
  <a:themeElements>
    <a:clrScheme name="CHUBB">
      <a:dk1>
        <a:srgbClr val="000000"/>
      </a:dk1>
      <a:lt1>
        <a:srgbClr val="FFFFFF"/>
      </a:lt1>
      <a:dk2>
        <a:srgbClr val="000ECC"/>
      </a:dk2>
      <a:lt2>
        <a:srgbClr val="4BCCE5"/>
      </a:lt2>
      <a:accent1>
        <a:srgbClr val="6526D9"/>
      </a:accent1>
      <a:accent2>
        <a:srgbClr val="4BCCE5"/>
      </a:accent2>
      <a:accent3>
        <a:srgbClr val="FC0386"/>
      </a:accent3>
      <a:accent4>
        <a:srgbClr val="FFA300"/>
      </a:accent4>
      <a:accent5>
        <a:srgbClr val="7FCD32"/>
      </a:accent5>
      <a:accent6>
        <a:srgbClr val="000ECC"/>
      </a:accent6>
      <a:hlink>
        <a:srgbClr val="8351E0"/>
      </a:hlink>
      <a:folHlink>
        <a:srgbClr val="79DAEC"/>
      </a:folHlink>
    </a:clrScheme>
    <a:fontScheme name="CHUBB">
      <a:majorFont>
        <a:latin typeface="Chubb Publico Light"/>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4944</TotalTime>
  <Words>1754</Words>
  <Application>Microsoft Office PowerPoint</Application>
  <PresentationFormat>Widescreen</PresentationFormat>
  <Paragraphs>188</Paragraphs>
  <Slides>17</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Publico Roman</vt:lpstr>
      <vt:lpstr>Lato</vt:lpstr>
      <vt:lpstr>Aptos Narrow</vt:lpstr>
      <vt:lpstr>Arial</vt:lpstr>
      <vt:lpstr>Office Theme</vt:lpstr>
      <vt:lpstr>Worksheet</vt:lpstr>
      <vt:lpstr>Liability – Fronted Solutions SWERMA  </vt:lpstr>
      <vt:lpstr>Agenda </vt:lpstr>
      <vt:lpstr>Traditional approach to structure a Liability program</vt:lpstr>
      <vt:lpstr>Liability exposure increase </vt:lpstr>
      <vt:lpstr>Drivers of US social inflation </vt:lpstr>
      <vt:lpstr>Liability exposure increase outside US </vt:lpstr>
      <vt:lpstr>Liability result - negative trend</vt:lpstr>
      <vt:lpstr>Liability – hardening market </vt:lpstr>
      <vt:lpstr>Program change in hardening market</vt:lpstr>
      <vt:lpstr>Program fronting structure</vt:lpstr>
      <vt:lpstr>Program fronting structure</vt:lpstr>
      <vt:lpstr>Program fronting structure</vt:lpstr>
      <vt:lpstr>Program fronting structure</vt:lpstr>
      <vt:lpstr>Program fronting structure</vt:lpstr>
      <vt:lpstr>Program fronting structure</vt:lpstr>
      <vt:lpstr>Key 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Sabina Ali</dc:creator>
  <cp:lastModifiedBy>Blom, Erik L</cp:lastModifiedBy>
  <cp:revision>50</cp:revision>
  <dcterms:created xsi:type="dcterms:W3CDTF">2025-06-30T18:04:31Z</dcterms:created>
  <dcterms:modified xsi:type="dcterms:W3CDTF">2026-05-06T14:12:15Z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c11b088-3f42-44d0-a854-e5bf7348cf6a_Enabled">
    <vt:lpwstr>true</vt:lpwstr>
  </property>
  <property fmtid="{D5CDD505-2E9C-101B-9397-08002B2CF9AE}" pid="3" name="MSIP_Label_1c11b088-3f42-44d0-a854-e5bf7348cf6a_SetDate">
    <vt:lpwstr>2025-09-10T18:05:08Z</vt:lpwstr>
  </property>
  <property fmtid="{D5CDD505-2E9C-101B-9397-08002B2CF9AE}" pid="4" name="MSIP_Label_1c11b088-3f42-44d0-a854-e5bf7348cf6a_Method">
    <vt:lpwstr>Standard</vt:lpwstr>
  </property>
  <property fmtid="{D5CDD505-2E9C-101B-9397-08002B2CF9AE}" pid="5" name="MSIP_Label_1c11b088-3f42-44d0-a854-e5bf7348cf6a_Name">
    <vt:lpwstr>Yellow Data - NA</vt:lpwstr>
  </property>
  <property fmtid="{D5CDD505-2E9C-101B-9397-08002B2CF9AE}" pid="6" name="MSIP_Label_1c11b088-3f42-44d0-a854-e5bf7348cf6a_SiteId">
    <vt:lpwstr>fffcdc91-d561-4287-aebc-78d2466eec29</vt:lpwstr>
  </property>
  <property fmtid="{D5CDD505-2E9C-101B-9397-08002B2CF9AE}" pid="7" name="MSIP_Label_1c11b088-3f42-44d0-a854-e5bf7348cf6a_ActionId">
    <vt:lpwstr>d8a05595-924b-40b1-9ad8-5d2e0ded720d</vt:lpwstr>
  </property>
  <property fmtid="{D5CDD505-2E9C-101B-9397-08002B2CF9AE}" pid="8" name="MSIP_Label_1c11b088-3f42-44d0-a854-e5bf7348cf6a_ContentBits">
    <vt:lpwstr>0</vt:lpwstr>
  </property>
</Properties>
</file>